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2.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35.xml.rels" ContentType="application/vnd.openxmlformats-package.relationships+xml"/>
  <Override PartName="/ppt/slideLayouts/_rels/slideLayout28.xml.rels" ContentType="application/vnd.openxmlformats-package.relationships+xml"/>
  <Override PartName="/ppt/slideLayouts/_rels/slideLayout36.xml.rels" ContentType="application/vnd.openxmlformats-package.relationships+xml"/>
  <Override PartName="/ppt/slideLayouts/_rels/slideLayout34.xml.rels" ContentType="application/vnd.openxmlformats-package.relationships+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4.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27.xml" ContentType="application/vnd.openxmlformats-officedocument.presentationml.slideLayout+xml"/>
  <Override PartName="/ppt/slideLayouts/slideLayout33.xml" ContentType="application/vnd.openxmlformats-officedocument.presentationml.slideLayout+xml"/>
  <Override PartName="/ppt/slideLayouts/slideLayout26.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_rels/presentation.xml.rels" ContentType="application/vnd.openxmlformats-package.relationships+xml"/>
  <Override PartName="/ppt/media/image46.wmf" ContentType="image/x-wmf"/>
  <Override PartName="/ppt/media/image43.wmf" ContentType="image/x-wmf"/>
  <Override PartName="/ppt/media/image4.png" ContentType="image/png"/>
  <Override PartName="/ppt/media/image42.wmf" ContentType="image/x-wmf"/>
  <Override PartName="/ppt/media/image3.png" ContentType="image/png"/>
  <Override PartName="/ppt/media/image37.png" ContentType="image/png"/>
  <Override PartName="/ppt/media/image35.png" ContentType="image/png"/>
  <Override PartName="/ppt/media/image34.png" ContentType="image/png"/>
  <Override PartName="/ppt/media/image33.png" ContentType="image/png"/>
  <Override PartName="/ppt/media/image22.wmf" ContentType="image/x-wmf"/>
  <Override PartName="/ppt/media/image23.tif" ContentType="image/tiff"/>
  <Override PartName="/ppt/media/image6.wmf" ContentType="image/x-wmf"/>
  <Override PartName="/ppt/media/image56.wmf" ContentType="image/x-wmf"/>
  <Override PartName="/ppt/media/image40.wmf" ContentType="image/x-wmf"/>
  <Override PartName="/ppt/media/image1.png" ContentType="image/png"/>
  <Override PartName="/ppt/media/image5.wmf" ContentType="image/x-wmf"/>
  <Override PartName="/ppt/media/image55.wmf" ContentType="image/x-wmf"/>
  <Override PartName="/ppt/media/image36.png" ContentType="image/png"/>
  <Override PartName="/ppt/media/image12.wmf" ContentType="image/x-wmf"/>
  <Override PartName="/ppt/media/image13.png" ContentType="image/png"/>
  <Override PartName="/ppt/media/image32.wmf" ContentType="image/x-wmf"/>
  <Override PartName="/ppt/media/image16.wmf" ContentType="image/x-wmf"/>
  <Override PartName="/ppt/media/image50.wmf" ContentType="image/x-wmf"/>
  <Override PartName="/ppt/media/image51.wmf" ContentType="image/x-wmf"/>
  <Override PartName="/ppt/media/image18.wmf" ContentType="image/x-wmf"/>
  <Override PartName="/ppt/media/image52.wmf" ContentType="image/x-wmf"/>
  <Override PartName="/ppt/media/image39.png" ContentType="image/png"/>
  <Override PartName="/ppt/media/image20.png" ContentType="image/png"/>
  <Override PartName="/ppt/media/image54.wmf" ContentType="image/x-wmf"/>
  <Override PartName="/ppt/media/image48.wmf" ContentType="image/x-wmf"/>
  <Override PartName="/ppt/media/image53.wmf" ContentType="image/x-wmf"/>
  <Override PartName="/ppt/media/image17.png" ContentType="image/png"/>
  <Override PartName="/ppt/media/image49.wmf" ContentType="image/x-wmf"/>
  <Override PartName="/ppt/media/image19.png" ContentType="image/png"/>
  <Override PartName="/ppt/media/image2.jpeg" ContentType="image/jpeg"/>
  <Override PartName="/ppt/media/image11.wmf" ContentType="image/x-wmf"/>
  <Override PartName="/ppt/media/image24.tif" ContentType="image/tiff"/>
  <Override PartName="/ppt/media/image57.wmf" ContentType="image/x-wmf"/>
  <Override PartName="/ppt/media/image7.jpeg" ContentType="image/jpeg"/>
  <Override PartName="/ppt/media/image21.png" ContentType="image/png"/>
  <Override PartName="/ppt/media/image10.wmf" ContentType="image/x-wmf"/>
  <Override PartName="/ppt/media/image9.wmf" ContentType="image/x-wmf"/>
  <Override PartName="/ppt/media/image8.wmf" ContentType="image/x-wmf"/>
  <Override PartName="/ppt/media/image14.wmf" ContentType="image/x-wmf"/>
  <Override PartName="/ppt/media/image25.png" ContentType="image/png"/>
  <Override PartName="/ppt/media/image44.wmf" ContentType="image/x-wmf"/>
  <Override PartName="/ppt/media/image15.wmf" ContentType="image/x-wmf"/>
  <Override PartName="/ppt/media/image26.png" ContentType="image/png"/>
  <Override PartName="/ppt/media/image45.wmf" ContentType="image/x-wmf"/>
  <Override PartName="/ppt/media/image38.png" ContentType="image/png"/>
  <Override PartName="/ppt/media/image27.wmf" ContentType="image/x-wmf"/>
  <Override PartName="/ppt/media/image28.png" ContentType="image/png"/>
  <Override PartName="/ppt/media/image47.wmf" ContentType="image/x-wmf"/>
  <Override PartName="/ppt/media/image29.wmf" ContentType="image/x-wmf"/>
  <Override PartName="/ppt/media/image41.png" ContentType="image/png"/>
  <Override PartName="/ppt/media/image30.wmf" ContentType="image/x-wmf"/>
  <Override PartName="/ppt/media/image31.wmf" ContentType="image/x-wmf"/>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54.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60.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63.xml" ContentType="application/vnd.openxmlformats-officedocument.presentationml.slide+xml"/>
  <Override PartName="/ppt/slides/slide49.xml" ContentType="application/vnd.openxmlformats-officedocument.presentationml.slide+xml"/>
  <Override PartName="/ppt/slides/slide64.xml" ContentType="application/vnd.openxmlformats-officedocument.presentationml.slide+xml"/>
  <Override PartName="/ppt/slides/slide11.xml" ContentType="application/vnd.openxmlformats-officedocument.presentationml.slide+xml"/>
  <Override PartName="/ppt/slides/slide72.xml" ContentType="application/vnd.openxmlformats-officedocument.presentationml.slide+xml"/>
  <Override PartName="/ppt/slides/slide17.xml" ContentType="application/vnd.openxmlformats-officedocument.presentationml.slide+xml"/>
  <Override PartName="/ppt/slides/slide66.xml" ContentType="application/vnd.openxmlformats-officedocument.presentationml.slide+xml"/>
  <Override PartName="/ppt/slides/slide13.xml" ContentType="application/vnd.openxmlformats-officedocument.presentationml.slide+xml"/>
  <Override PartName="/ppt/slides/slide58.xml" ContentType="application/vnd.openxmlformats-officedocument.presentationml.slide+xml"/>
  <Override PartName="/ppt/slides/slide73.xml" ContentType="application/vnd.openxmlformats-officedocument.presentationml.slide+xml"/>
  <Override PartName="/ppt/slides/slide18.xml" ContentType="application/vnd.openxmlformats-officedocument.presentationml.slide+xml"/>
  <Override PartName="/ppt/slides/slide67.xml" ContentType="application/vnd.openxmlformats-officedocument.presentationml.slide+xml"/>
  <Override PartName="/ppt/slides/slide14.xml" ContentType="application/vnd.openxmlformats-officedocument.presentationml.slide+xml"/>
  <Override PartName="/ppt/slides/slide59.xml" ContentType="application/vnd.openxmlformats-officedocument.presentationml.slide+xml"/>
  <Override PartName="/ppt/slides/slide74.xml" ContentType="application/vnd.openxmlformats-officedocument.presentationml.slide+xml"/>
  <Override PartName="/ppt/slides/slide68.xml" ContentType="application/vnd.openxmlformats-officedocument.presentationml.slide+xml"/>
  <Override PartName="/ppt/slides/slide15.xml" ContentType="application/vnd.openxmlformats-officedocument.presentationml.slide+xml"/>
  <Override PartName="/ppt/slides/slide76.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71.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12.xml" ContentType="application/vnd.openxmlformats-officedocument.presentationml.slide+xml"/>
  <Override PartName="/ppt/slides/slide70.xml" ContentType="application/vnd.openxmlformats-officedocument.presentationml.slide+xml"/>
  <Override PartName="/ppt/slides/_rels/slide56.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73.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74.xml.rels" ContentType="application/vnd.openxmlformats-package.relationships+xml"/>
  <Override PartName="/ppt/slides/_rels/slide6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19.xml.rels" ContentType="application/vnd.openxmlformats-package.relationships+xml"/>
  <Override PartName="/ppt/slides/_rels/slide67.xml.rels" ContentType="application/vnd.openxmlformats-package.relationships+xml"/>
  <Override PartName="/ppt/slides/_rels/slide75.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76.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61.xml.rels" ContentType="application/vnd.openxmlformats-package.relationships+xml"/>
  <Override PartName="/ppt/slides/_rels/slide7.xml.rels" ContentType="application/vnd.openxmlformats-package.relationships+xml"/>
  <Override PartName="/ppt/slides/_rels/slide63.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36.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57.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8.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18.xml.rels" ContentType="application/vnd.openxmlformats-package.relationships+xml"/>
  <Override PartName="/ppt/slides/_rels/slide66.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8.xml.rels" ContentType="application/vnd.openxmlformats-package.relationships+xml"/>
  <Override PartName="/ppt/slides/_rels/slide72.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slide5.xml" ContentType="application/vnd.openxmlformats-officedocument.presentationml.slide+xml"/>
  <Override PartName="/ppt/slides/slide53.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notesSlides/_rels/notesSlide25.xml.rels" ContentType="application/vnd.openxmlformats-package.relationships+xml"/>
  <Override PartName="/ppt/notesSlides/_rels/notesSlide32.xml.rels" ContentType="application/vnd.openxmlformats-package.relationships+xml"/>
  <Override PartName="/ppt/notesSlides/_rels/notesSlide9.xml.rels" ContentType="application/vnd.openxmlformats-package.relationships+xml"/>
  <Override PartName="/ppt/notesSlides/_rels/notesSlide31.xml.rels" ContentType="application/vnd.openxmlformats-package.relationships+xml"/>
  <Override PartName="/ppt/notesSlides/_rels/notesSlide24.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4.xml.rels" ContentType="application/vnd.openxmlformats-package.relationships+xml"/>
  <Override PartName="/ppt/notesSlides/_rels/notesSlide49.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73.xml.rels" ContentType="application/vnd.openxmlformats-package.relationships+xml"/>
  <Override PartName="/ppt/notesSlides/_rels/notesSlide67.xml.rels" ContentType="application/vnd.openxmlformats-package.relationships+xml"/>
  <Override PartName="/ppt/notesSlides/_rels/notesSlide19.xml.rels" ContentType="application/vnd.openxmlformats-package.relationships+xml"/>
  <Override PartName="/ppt/notesSlides/_rels/notesSlide66.xml.rels" ContentType="application/vnd.openxmlformats-package.relationships+xml"/>
  <Override PartName="/ppt/notesSlides/_rels/notesSlide54.xml.rels" ContentType="application/vnd.openxmlformats-package.relationships+xml"/>
  <Override PartName="/ppt/notesSlides/_rels/notesSlide62.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41.xml.rels" ContentType="application/vnd.openxmlformats-package.relationships+xml"/>
  <Override PartName="/ppt/notesSlides/_rels/notesSlide68.xml.rels" ContentType="application/vnd.openxmlformats-package.relationships+xml"/>
  <Override PartName="/ppt/notesSlides/_rels/notesSlide18.xml.rels" ContentType="application/vnd.openxmlformats-package.relationships+xml"/>
  <Override PartName="/ppt/notesSlides/_rels/notesSlide76.xml.rels" ContentType="application/vnd.openxmlformats-package.relationships+xml"/>
  <Override PartName="/ppt/notesSlides/_rels/notesSlide53.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35.xml.rels" ContentType="application/vnd.openxmlformats-package.relationships+xml"/>
  <Override PartName="/ppt/notesSlides/_rels/notesSlide42.xml.rels" ContentType="application/vnd.openxmlformats-package.relationships+xml"/>
  <Override PartName="/ppt/notesSlides/_rels/notesSlide34.xml.rels" ContentType="application/vnd.openxmlformats-package.relationships+xml"/>
  <Override PartName="/ppt/notesSlides/_rels/notesSlide45.xml.rels" ContentType="application/vnd.openxmlformats-package.relationships+xml"/>
  <Override PartName="/ppt/notesSlides/_rels/notesSlide37.xml.rels" ContentType="application/vnd.openxmlformats-package.relationships+xml"/>
  <Override PartName="/ppt/notesSlides/_rels/notesSlide29.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8.xml.rels" ContentType="application/vnd.openxmlformats-package.relationships+xml"/>
  <Override PartName="/ppt/notesSlides/_rels/notesSlide69.xml.rels" ContentType="application/vnd.openxmlformats-package.relationships+xml"/>
  <Override PartName="/ppt/notesSlides/_rels/notesSlide63.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52.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51.xml.rels" ContentType="application/vnd.openxmlformats-package.relationships+xml"/>
  <Override PartName="/ppt/notesSlides/_rels/notesSlide4.xml.rels" ContentType="application/vnd.openxmlformats-package.relationships+xml"/>
  <Override PartName="/ppt/notesSlides/_rels/notesSlide71.xml.rels" ContentType="application/vnd.openxmlformats-package.relationships+xml"/>
  <Override PartName="/ppt/notesSlides/_rels/notesSlide58.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5.xml.rels" ContentType="application/vnd.openxmlformats-package.relationships+xml"/>
  <Override PartName="/ppt/notesSlides/_rels/notesSlide5.xml.rels" ContentType="application/vnd.openxmlformats-package.relationships+xml"/>
  <Override PartName="/ppt/notesSlides/_rels/notesSlide72.xml.rels" ContentType="application/vnd.openxmlformats-package.relationships+xml"/>
  <Override PartName="/ppt/notesSlides/_rels/notesSlide48.xml.rels" ContentType="application/vnd.openxmlformats-package.relationships+xml"/>
  <Override PartName="/ppt/notesSlides/_rels/notesSlide12.xml.rels" ContentType="application/vnd.openxmlformats-package.relationships+xml"/>
  <Override PartName="/ppt/notesSlides/_rels/notesSlide60.xml.rels" ContentType="application/vnd.openxmlformats-package.relationships+xml"/>
  <Override PartName="/ppt/notesSlides/_rels/notesSlide47.xml.rels" ContentType="application/vnd.openxmlformats-package.relationships+xml"/>
  <Override PartName="/ppt/notesSlides/_rels/notesSlide11.xml.rels" ContentType="application/vnd.openxmlformats-package.relationships+xml"/>
  <Override PartName="/ppt/notesSlides/_rels/notesSlide22.xml.rels" ContentType="application/vnd.openxmlformats-package.relationships+xml"/>
  <Override PartName="/ppt/notesSlides/notesSlide53.xml" ContentType="application/vnd.openxmlformats-officedocument.presentationml.notesSlide+xml"/>
  <Override PartName="/ppt/notesSlides/notesSlide45.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73.xml" ContentType="application/vnd.openxmlformats-officedocument.presentationml.notesSlide+xml"/>
  <Override PartName="/ppt/notesSlides/notesSlide36.xml" ContentType="application/vnd.openxmlformats-officedocument.presentationml.notesSlide+xml"/>
  <Override PartName="/ppt/notesSlides/notesSlide72.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34.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13.xml" ContentType="application/vnd.openxmlformats-officedocument.presentationml.notesSlide+xml"/>
  <Override PartName="/ppt/notesSlides/notesSlide68.xml" ContentType="application/vnd.openxmlformats-officedocument.presentationml.notesSlide+xml"/>
  <Override PartName="/ppt/notesSlides/notesSlide14.xml" ContentType="application/vnd.openxmlformats-officedocument.presentationml.notesSlide+xml"/>
  <Override PartName="/ppt/notesSlides/notesSlide69.xml" ContentType="application/vnd.openxmlformats-officedocument.presentationml.notesSlide+xml"/>
  <Override PartName="/ppt/notesSlides/notesSlide15.xml" ContentType="application/vnd.openxmlformats-officedocument.presentationml.notesSlide+xml"/>
  <Override PartName="/ppt/notesSlides/notesSlide50.xml" ContentType="application/vnd.openxmlformats-officedocument.presentationml.notesSlide+xml"/>
  <Override PartName="/ppt/notesSlides/notesSlide17.xml" ContentType="application/vnd.openxmlformats-officedocument.presentationml.notesSlide+xml"/>
  <Override PartName="/ppt/notesSlides/notesSlide51.xml" ContentType="application/vnd.openxmlformats-officedocument.presentationml.notesSlide+xml"/>
  <Override PartName="/ppt/notesSlides/notesSlide18.xml" ContentType="application/vnd.openxmlformats-officedocument.presentationml.notesSlide+xml"/>
  <Override PartName="/ppt/notesSlides/notesSlide52.xml" ContentType="application/vnd.openxmlformats-officedocument.presentationml.notesSlide+xml"/>
  <Override PartName="/ppt/notesSlides/notesSlide19.xml" ContentType="application/vnd.openxmlformats-officedocument.presentationml.notesSlide+xml"/>
  <Override PartName="/ppt/notesSlides/notesSlide54.xml" ContentType="application/vnd.openxmlformats-officedocument.presentationml.notesSlide+xml"/>
  <Override PartName="/ppt/notesSlides/notesSlide16.xml" ContentType="application/vnd.openxmlformats-officedocument.presentationml.notesSlide+xml"/>
  <Override PartName="/ppt/notesSlides/notesSlide66.xml" ContentType="application/vnd.openxmlformats-officedocument.presentationml.notesSlide+xml"/>
  <Override PartName="/ppt/notesSlides/notesSlide11.xml" ContentType="application/vnd.openxmlformats-officedocument.presentationml.notesSlide+xml"/>
  <Override PartName="/ppt/notesSlides/notesSlide67.xml" ContentType="application/vnd.openxmlformats-officedocument.presentationml.notesSlide+xml"/>
  <Override PartName="/ppt/notesSlides/notesSlide12.xml" ContentType="application/vnd.openxmlformats-officedocument.presentationml.notesSlide+xml"/>
  <Override PartName="/ppt/notesSlides/notesSlide76.xml" ContentType="application/vnd.openxmlformats-officedocument.presentationml.notesSlide+xml"/>
  <Override PartName="/ppt/notesSlides/notesSlide21.xml" ContentType="application/vnd.openxmlformats-officedocument.presentationml.notesSlide+xml"/>
  <Override PartName="/ppt/notesSlides/notesSlide55.xml" ContentType="application/vnd.openxmlformats-officedocument.presentationml.notesSlide+xml"/>
  <Override PartName="/ppt/notesSlides/notesSlide62.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xml" ContentType="application/vnd.openxmlformats-officedocument.presentationml.notesSlide+xml"/>
  <Override PartName="/ppt/notesSlides/notesSlide48.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47.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49.xml" ContentType="application/vnd.openxmlformats-officedocument.presentationml.notesSlide+xml"/>
  <Override PartName="/ppt/notesSlides/notesSlide1.xml" ContentType="application/vnd.openxmlformats-officedocument.presentationml.notesSlide+xml"/>
  <Override PartName="/ppt/notesSlides/notesSlide4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25.xml" ContentType="application/vnd.openxmlformats-officedocument.presentationml.notesSlide+xml"/>
  <Override PartName="/ppt/notesSlides/notesSlide60.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27.xml" ContentType="application/vnd.openxmlformats-officedocument.presentationml.notesSlide+xml"/>
  <Override PartName="/ppt/notesSlides/notesSlide63.xml" ContentType="application/vnd.openxmlformats-officedocument.presentationml.notes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x="9144000" cy="5143500"/>
  <p:notesSz cx="6845300" cy="93964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sldImg"/>
          </p:nvPr>
        </p:nvSpPr>
        <p:spPr>
          <a:xfrm>
            <a:off x="216000" y="812520"/>
            <a:ext cx="7127280" cy="40089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124"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25"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 </a:t>
            </a:r>
            <a:endParaRPr b="0" lang="en-US" sz="1400" spc="-1" strike="noStrike">
              <a:latin typeface="Times New Roman"/>
            </a:endParaRPr>
          </a:p>
        </p:txBody>
      </p:sp>
      <p:sp>
        <p:nvSpPr>
          <p:cNvPr id="126"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 </a:t>
            </a:r>
            <a:endParaRPr b="0" lang="en-US" sz="1400" spc="-1" strike="noStrike">
              <a:latin typeface="Times New Roman"/>
            </a:endParaRPr>
          </a:p>
        </p:txBody>
      </p:sp>
      <p:sp>
        <p:nvSpPr>
          <p:cNvPr id="127"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 </a:t>
            </a:r>
            <a:endParaRPr b="0" lang="en-US" sz="1400" spc="-1" strike="noStrike">
              <a:latin typeface="Times New Roman"/>
            </a:endParaRPr>
          </a:p>
        </p:txBody>
      </p:sp>
      <p:sp>
        <p:nvSpPr>
          <p:cNvPr id="12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AA5411D2-8427-430C-99F6-A457E6E29B8B}"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949B6BC-57CD-4D8E-BDAA-468D543AD6A8}" type="slidenum">
              <a:rPr b="0" lang="en-US" sz="1200" spc="-1" strike="noStrike">
                <a:solidFill>
                  <a:srgbClr val="000000"/>
                </a:solidFill>
                <a:latin typeface="Times New Roman"/>
              </a:rPr>
              <a:t>&lt;number&gt;</a:t>
            </a:fld>
            <a:endParaRPr b="0" lang="en-US" sz="1200" spc="-1" strike="noStrike">
              <a:latin typeface="Arial"/>
            </a:endParaRPr>
          </a:p>
        </p:txBody>
      </p:sp>
      <p:sp>
        <p:nvSpPr>
          <p:cNvPr id="397" name="PlaceHolder 2"/>
          <p:cNvSpPr>
            <a:spLocks noGrp="1"/>
          </p:cNvSpPr>
          <p:nvPr>
            <p:ph type="sldImg"/>
          </p:nvPr>
        </p:nvSpPr>
        <p:spPr>
          <a:xfrm>
            <a:off x="290520" y="704880"/>
            <a:ext cx="6263280" cy="3523320"/>
          </a:xfrm>
          <a:prstGeom prst="rect">
            <a:avLst/>
          </a:prstGeom>
        </p:spPr>
      </p:sp>
      <p:sp>
        <p:nvSpPr>
          <p:cNvPr id="398"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7AB6C21-45B6-4878-B4BF-FC32D0CCFE3D}" type="slidenum">
              <a:rPr b="0" lang="en-US" sz="1200" spc="-1" strike="noStrike">
                <a:solidFill>
                  <a:srgbClr val="000000"/>
                </a:solidFill>
                <a:latin typeface="Times New Roman"/>
              </a:rPr>
              <a:t>&lt;number&gt;</a:t>
            </a:fld>
            <a:endParaRPr b="0" lang="en-US" sz="1200" spc="-1" strike="noStrike">
              <a:latin typeface="Arial"/>
            </a:endParaRPr>
          </a:p>
        </p:txBody>
      </p:sp>
      <p:sp>
        <p:nvSpPr>
          <p:cNvPr id="421" name="PlaceHolder 2"/>
          <p:cNvSpPr>
            <a:spLocks noGrp="1"/>
          </p:cNvSpPr>
          <p:nvPr>
            <p:ph type="sldImg"/>
          </p:nvPr>
        </p:nvSpPr>
        <p:spPr>
          <a:xfrm>
            <a:off x="290520" y="704880"/>
            <a:ext cx="6263280" cy="3523320"/>
          </a:xfrm>
          <a:prstGeom prst="rect">
            <a:avLst/>
          </a:prstGeom>
        </p:spPr>
      </p:sp>
      <p:sp>
        <p:nvSpPr>
          <p:cNvPr id="422"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78B6967-CD88-46EB-ADE6-5D4AAD73CDC2}" type="slidenum">
              <a:rPr b="0" lang="en-US" sz="1200" spc="-1" strike="noStrike">
                <a:solidFill>
                  <a:srgbClr val="000000"/>
                </a:solidFill>
                <a:latin typeface="Times New Roman"/>
              </a:rPr>
              <a:t>&lt;number&gt;</a:t>
            </a:fld>
            <a:endParaRPr b="0" lang="en-US" sz="1200" spc="-1" strike="noStrike">
              <a:latin typeface="Arial"/>
            </a:endParaRPr>
          </a:p>
        </p:txBody>
      </p:sp>
      <p:sp>
        <p:nvSpPr>
          <p:cNvPr id="424" name="PlaceHolder 2"/>
          <p:cNvSpPr>
            <a:spLocks noGrp="1"/>
          </p:cNvSpPr>
          <p:nvPr>
            <p:ph type="sldImg"/>
          </p:nvPr>
        </p:nvSpPr>
        <p:spPr>
          <a:xfrm>
            <a:off x="290520" y="704880"/>
            <a:ext cx="6263280" cy="3523320"/>
          </a:xfrm>
          <a:prstGeom prst="rect">
            <a:avLst/>
          </a:prstGeom>
        </p:spPr>
      </p:sp>
      <p:sp>
        <p:nvSpPr>
          <p:cNvPr id="425"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2AC90CC-86BF-4AB2-8DA6-1FB9DC0CE15A}" type="slidenum">
              <a:rPr b="0" lang="en-US" sz="1200" spc="-1" strike="noStrike">
                <a:solidFill>
                  <a:srgbClr val="000000"/>
                </a:solidFill>
                <a:latin typeface="Times New Roman"/>
              </a:rPr>
              <a:t>&lt;number&gt;</a:t>
            </a:fld>
            <a:endParaRPr b="0" lang="en-US" sz="1200" spc="-1" strike="noStrike">
              <a:latin typeface="Arial"/>
            </a:endParaRPr>
          </a:p>
        </p:txBody>
      </p:sp>
      <p:sp>
        <p:nvSpPr>
          <p:cNvPr id="427" name="PlaceHolder 2"/>
          <p:cNvSpPr>
            <a:spLocks noGrp="1"/>
          </p:cNvSpPr>
          <p:nvPr>
            <p:ph type="sldImg"/>
          </p:nvPr>
        </p:nvSpPr>
        <p:spPr>
          <a:xfrm>
            <a:off x="290520" y="704880"/>
            <a:ext cx="6263280" cy="3523320"/>
          </a:xfrm>
          <a:prstGeom prst="rect">
            <a:avLst/>
          </a:prstGeom>
        </p:spPr>
      </p:sp>
      <p:sp>
        <p:nvSpPr>
          <p:cNvPr id="428"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5DADF4E-CA35-4137-87F4-3A25441F0920}" type="slidenum">
              <a:rPr b="0" lang="en-US" sz="1200" spc="-1" strike="noStrike">
                <a:solidFill>
                  <a:srgbClr val="000000"/>
                </a:solidFill>
                <a:latin typeface="Times New Roman"/>
              </a:rPr>
              <a:t>&lt;number&gt;</a:t>
            </a:fld>
            <a:endParaRPr b="0" lang="en-US" sz="1200" spc="-1" strike="noStrike">
              <a:latin typeface="Arial"/>
            </a:endParaRPr>
          </a:p>
        </p:txBody>
      </p:sp>
      <p:sp>
        <p:nvSpPr>
          <p:cNvPr id="430" name="PlaceHolder 2"/>
          <p:cNvSpPr>
            <a:spLocks noGrp="1"/>
          </p:cNvSpPr>
          <p:nvPr>
            <p:ph type="sldImg"/>
          </p:nvPr>
        </p:nvSpPr>
        <p:spPr>
          <a:xfrm>
            <a:off x="290520" y="704880"/>
            <a:ext cx="6263280" cy="3523320"/>
          </a:xfrm>
          <a:prstGeom prst="rect">
            <a:avLst/>
          </a:prstGeom>
        </p:spPr>
      </p:sp>
      <p:sp>
        <p:nvSpPr>
          <p:cNvPr id="431"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E0099BA-6368-4E95-B204-F791E1637F11}" type="slidenum">
              <a:rPr b="0" lang="en-US" sz="1200" spc="-1" strike="noStrike">
                <a:solidFill>
                  <a:srgbClr val="000000"/>
                </a:solidFill>
                <a:latin typeface="Times New Roman"/>
              </a:rPr>
              <a:t>&lt;number&gt;</a:t>
            </a:fld>
            <a:endParaRPr b="0" lang="en-US" sz="1200" spc="-1" strike="noStrike">
              <a:latin typeface="Arial"/>
            </a:endParaRPr>
          </a:p>
        </p:txBody>
      </p:sp>
      <p:sp>
        <p:nvSpPr>
          <p:cNvPr id="433" name="PlaceHolder 2"/>
          <p:cNvSpPr>
            <a:spLocks noGrp="1"/>
          </p:cNvSpPr>
          <p:nvPr>
            <p:ph type="sldImg"/>
          </p:nvPr>
        </p:nvSpPr>
        <p:spPr>
          <a:xfrm>
            <a:off x="290520" y="704880"/>
            <a:ext cx="6263280" cy="3523320"/>
          </a:xfrm>
          <a:prstGeom prst="rect">
            <a:avLst/>
          </a:prstGeom>
        </p:spPr>
      </p:sp>
      <p:sp>
        <p:nvSpPr>
          <p:cNvPr id="434"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309DDB2-7A82-44B4-A7D5-28F94C25D316}" type="slidenum">
              <a:rPr b="0" lang="en-US" sz="1200" spc="-1" strike="noStrike">
                <a:solidFill>
                  <a:srgbClr val="000000"/>
                </a:solidFill>
                <a:latin typeface="Times New Roman"/>
              </a:rPr>
              <a:t>&lt;number&gt;</a:t>
            </a:fld>
            <a:endParaRPr b="0" lang="en-US" sz="1200" spc="-1" strike="noStrike">
              <a:latin typeface="Arial"/>
            </a:endParaRPr>
          </a:p>
        </p:txBody>
      </p:sp>
      <p:sp>
        <p:nvSpPr>
          <p:cNvPr id="436" name="PlaceHolder 2"/>
          <p:cNvSpPr>
            <a:spLocks noGrp="1"/>
          </p:cNvSpPr>
          <p:nvPr>
            <p:ph type="sldImg"/>
          </p:nvPr>
        </p:nvSpPr>
        <p:spPr>
          <a:xfrm>
            <a:off x="290520" y="704880"/>
            <a:ext cx="6263280" cy="3523320"/>
          </a:xfrm>
          <a:prstGeom prst="rect">
            <a:avLst/>
          </a:prstGeom>
        </p:spPr>
      </p:sp>
      <p:sp>
        <p:nvSpPr>
          <p:cNvPr id="437"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66DE976-D625-41C3-9023-90F15E7AE82E}" type="slidenum">
              <a:rPr b="0" lang="en-US" sz="1200" spc="-1" strike="noStrike">
                <a:solidFill>
                  <a:srgbClr val="000000"/>
                </a:solidFill>
                <a:latin typeface="Times New Roman"/>
              </a:rPr>
              <a:t>&lt;number&gt;</a:t>
            </a:fld>
            <a:endParaRPr b="0" lang="en-US" sz="1200" spc="-1" strike="noStrike">
              <a:latin typeface="Arial"/>
            </a:endParaRPr>
          </a:p>
        </p:txBody>
      </p:sp>
      <p:sp>
        <p:nvSpPr>
          <p:cNvPr id="439" name="PlaceHolder 2"/>
          <p:cNvSpPr>
            <a:spLocks noGrp="1"/>
          </p:cNvSpPr>
          <p:nvPr>
            <p:ph type="sldImg"/>
          </p:nvPr>
        </p:nvSpPr>
        <p:spPr>
          <a:xfrm>
            <a:off x="290520" y="704880"/>
            <a:ext cx="6263280" cy="3523320"/>
          </a:xfrm>
          <a:prstGeom prst="rect">
            <a:avLst/>
          </a:prstGeom>
        </p:spPr>
      </p:sp>
      <p:sp>
        <p:nvSpPr>
          <p:cNvPr id="440"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5072324-6789-4063-B64E-59DAA66AC3FF}" type="slidenum">
              <a:rPr b="0" lang="en-US" sz="1200" spc="-1" strike="noStrike">
                <a:solidFill>
                  <a:srgbClr val="000000"/>
                </a:solidFill>
                <a:latin typeface="Times New Roman"/>
              </a:rPr>
              <a:t>&lt;number&gt;</a:t>
            </a:fld>
            <a:endParaRPr b="0" lang="en-US" sz="1200" spc="-1" strike="noStrike">
              <a:latin typeface="Arial"/>
            </a:endParaRPr>
          </a:p>
        </p:txBody>
      </p:sp>
      <p:sp>
        <p:nvSpPr>
          <p:cNvPr id="442" name="PlaceHolder 2"/>
          <p:cNvSpPr>
            <a:spLocks noGrp="1"/>
          </p:cNvSpPr>
          <p:nvPr>
            <p:ph type="sldImg"/>
          </p:nvPr>
        </p:nvSpPr>
        <p:spPr>
          <a:xfrm>
            <a:off x="290520" y="704880"/>
            <a:ext cx="6263280" cy="3523320"/>
          </a:xfrm>
          <a:prstGeom prst="rect">
            <a:avLst/>
          </a:prstGeom>
        </p:spPr>
      </p:sp>
      <p:sp>
        <p:nvSpPr>
          <p:cNvPr id="443"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BC002EF-E9DF-43D7-A1BF-9E05E1356E50}" type="slidenum">
              <a:rPr b="0" lang="en-US" sz="1200" spc="-1" strike="noStrike">
                <a:solidFill>
                  <a:srgbClr val="000000"/>
                </a:solidFill>
                <a:latin typeface="Times New Roman"/>
              </a:rPr>
              <a:t>&lt;number&gt;</a:t>
            </a:fld>
            <a:endParaRPr b="0" lang="en-US" sz="1200" spc="-1" strike="noStrike">
              <a:latin typeface="Arial"/>
            </a:endParaRPr>
          </a:p>
        </p:txBody>
      </p:sp>
      <p:sp>
        <p:nvSpPr>
          <p:cNvPr id="445" name="PlaceHolder 2"/>
          <p:cNvSpPr>
            <a:spLocks noGrp="1"/>
          </p:cNvSpPr>
          <p:nvPr>
            <p:ph type="sldImg"/>
          </p:nvPr>
        </p:nvSpPr>
        <p:spPr>
          <a:xfrm>
            <a:off x="290520" y="704880"/>
            <a:ext cx="6263280" cy="3523320"/>
          </a:xfrm>
          <a:prstGeom prst="rect">
            <a:avLst/>
          </a:prstGeom>
        </p:spPr>
      </p:sp>
      <p:sp>
        <p:nvSpPr>
          <p:cNvPr id="446"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109F59F-E7C3-4A61-9686-207AE746D11E}" type="slidenum">
              <a:rPr b="0" lang="en-US" sz="1200" spc="-1" strike="noStrike">
                <a:solidFill>
                  <a:srgbClr val="000000"/>
                </a:solidFill>
                <a:latin typeface="Times New Roman"/>
              </a:rPr>
              <a:t>&lt;number&gt;</a:t>
            </a:fld>
            <a:endParaRPr b="0" lang="en-US" sz="1200" spc="-1" strike="noStrike">
              <a:latin typeface="Arial"/>
            </a:endParaRPr>
          </a:p>
        </p:txBody>
      </p:sp>
      <p:sp>
        <p:nvSpPr>
          <p:cNvPr id="448" name="PlaceHolder 2"/>
          <p:cNvSpPr>
            <a:spLocks noGrp="1"/>
          </p:cNvSpPr>
          <p:nvPr>
            <p:ph type="sldImg"/>
          </p:nvPr>
        </p:nvSpPr>
        <p:spPr>
          <a:xfrm>
            <a:off x="290520" y="704880"/>
            <a:ext cx="6263280" cy="3523320"/>
          </a:xfrm>
          <a:prstGeom prst="rect">
            <a:avLst/>
          </a:prstGeom>
        </p:spPr>
      </p:sp>
      <p:sp>
        <p:nvSpPr>
          <p:cNvPr id="449"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1424012-E1AA-4A28-A171-E72C909CE719}" type="slidenum">
              <a:rPr b="0" lang="en-US" sz="1200" spc="-1" strike="noStrike">
                <a:solidFill>
                  <a:srgbClr val="000000"/>
                </a:solidFill>
                <a:latin typeface="Times New Roman"/>
              </a:rPr>
              <a:t>&lt;number&gt;</a:t>
            </a:fld>
            <a:endParaRPr b="0" lang="en-US" sz="1200" spc="-1" strike="noStrike">
              <a:latin typeface="Arial"/>
            </a:endParaRPr>
          </a:p>
        </p:txBody>
      </p:sp>
      <p:sp>
        <p:nvSpPr>
          <p:cNvPr id="451" name="PlaceHolder 2"/>
          <p:cNvSpPr>
            <a:spLocks noGrp="1"/>
          </p:cNvSpPr>
          <p:nvPr>
            <p:ph type="sldImg"/>
          </p:nvPr>
        </p:nvSpPr>
        <p:spPr>
          <a:xfrm>
            <a:off x="290520" y="704880"/>
            <a:ext cx="6263280" cy="3523320"/>
          </a:xfrm>
          <a:prstGeom prst="rect">
            <a:avLst/>
          </a:prstGeom>
        </p:spPr>
      </p:sp>
      <p:sp>
        <p:nvSpPr>
          <p:cNvPr id="452"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FCAF7BB-4069-40E9-A22F-2E84D2DD4F50}" type="slidenum">
              <a:rPr b="0" lang="en-US" sz="1200" spc="-1" strike="noStrike">
                <a:solidFill>
                  <a:srgbClr val="000000"/>
                </a:solidFill>
                <a:latin typeface="Times New Roman"/>
              </a:rPr>
              <a:t>&lt;number&gt;</a:t>
            </a:fld>
            <a:endParaRPr b="0" lang="en-US" sz="1200" spc="-1" strike="noStrike">
              <a:latin typeface="Arial"/>
            </a:endParaRPr>
          </a:p>
        </p:txBody>
      </p:sp>
      <p:sp>
        <p:nvSpPr>
          <p:cNvPr id="454" name="PlaceHolder 2"/>
          <p:cNvSpPr>
            <a:spLocks noGrp="1"/>
          </p:cNvSpPr>
          <p:nvPr>
            <p:ph type="sldImg"/>
          </p:nvPr>
        </p:nvSpPr>
        <p:spPr>
          <a:xfrm>
            <a:off x="290520" y="704880"/>
            <a:ext cx="6263280" cy="3523320"/>
          </a:xfrm>
          <a:prstGeom prst="rect">
            <a:avLst/>
          </a:prstGeom>
        </p:spPr>
      </p:sp>
      <p:sp>
        <p:nvSpPr>
          <p:cNvPr id="455"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5E5FFB5-C8BD-4E75-BA50-3B946D55B4D2}" type="slidenum">
              <a:rPr b="0" lang="en-US" sz="1200" spc="-1" strike="noStrike">
                <a:solidFill>
                  <a:srgbClr val="000000"/>
                </a:solidFill>
                <a:latin typeface="Times New Roman"/>
              </a:rPr>
              <a:t>&lt;number&gt;</a:t>
            </a:fld>
            <a:endParaRPr b="0" lang="en-US" sz="1200" spc="-1" strike="noStrike">
              <a:latin typeface="Arial"/>
            </a:endParaRPr>
          </a:p>
        </p:txBody>
      </p:sp>
      <p:sp>
        <p:nvSpPr>
          <p:cNvPr id="457" name="PlaceHolder 2"/>
          <p:cNvSpPr>
            <a:spLocks noGrp="1"/>
          </p:cNvSpPr>
          <p:nvPr>
            <p:ph type="sldImg"/>
          </p:nvPr>
        </p:nvSpPr>
        <p:spPr>
          <a:xfrm>
            <a:off x="290520" y="704880"/>
            <a:ext cx="6263280" cy="3523320"/>
          </a:xfrm>
          <a:prstGeom prst="rect">
            <a:avLst/>
          </a:prstGeom>
        </p:spPr>
      </p:sp>
      <p:sp>
        <p:nvSpPr>
          <p:cNvPr id="458"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DD96558-B5CC-4FB5-A2A2-364072493B39}" type="slidenum">
              <a:rPr b="0" lang="en-US" sz="1200" spc="-1" strike="noStrike">
                <a:solidFill>
                  <a:srgbClr val="000000"/>
                </a:solidFill>
                <a:latin typeface="Times New Roman"/>
              </a:rPr>
              <a:t>&lt;number&gt;</a:t>
            </a:fld>
            <a:endParaRPr b="0" lang="en-US" sz="1200" spc="-1" strike="noStrike">
              <a:latin typeface="Arial"/>
            </a:endParaRPr>
          </a:p>
        </p:txBody>
      </p:sp>
      <p:sp>
        <p:nvSpPr>
          <p:cNvPr id="460" name="PlaceHolder 2"/>
          <p:cNvSpPr>
            <a:spLocks noGrp="1"/>
          </p:cNvSpPr>
          <p:nvPr>
            <p:ph type="sldImg"/>
          </p:nvPr>
        </p:nvSpPr>
        <p:spPr>
          <a:xfrm>
            <a:off x="290520" y="704880"/>
            <a:ext cx="6263280" cy="3523320"/>
          </a:xfrm>
          <a:prstGeom prst="rect">
            <a:avLst/>
          </a:prstGeom>
        </p:spPr>
      </p:sp>
      <p:sp>
        <p:nvSpPr>
          <p:cNvPr id="461"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5DD367A-D256-4397-897C-DEC497E7CE20}" type="slidenum">
              <a:rPr b="0" lang="en-US" sz="1200" spc="-1" strike="noStrike">
                <a:solidFill>
                  <a:srgbClr val="000000"/>
                </a:solidFill>
                <a:latin typeface="Times New Roman"/>
              </a:rPr>
              <a:t>&lt;number&gt;</a:t>
            </a:fld>
            <a:endParaRPr b="0" lang="en-US" sz="1200" spc="-1" strike="noStrike">
              <a:latin typeface="Arial"/>
            </a:endParaRPr>
          </a:p>
        </p:txBody>
      </p:sp>
      <p:sp>
        <p:nvSpPr>
          <p:cNvPr id="463" name="PlaceHolder 2"/>
          <p:cNvSpPr>
            <a:spLocks noGrp="1"/>
          </p:cNvSpPr>
          <p:nvPr>
            <p:ph type="sldImg"/>
          </p:nvPr>
        </p:nvSpPr>
        <p:spPr>
          <a:xfrm>
            <a:off x="290520" y="704880"/>
            <a:ext cx="6263280" cy="3523320"/>
          </a:xfrm>
          <a:prstGeom prst="rect">
            <a:avLst/>
          </a:prstGeom>
        </p:spPr>
      </p:sp>
      <p:sp>
        <p:nvSpPr>
          <p:cNvPr id="464"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CDBF2FA-BBFF-4C94-B4FE-F3A302DB8595}" type="slidenum">
              <a:rPr b="0" lang="en-US" sz="1200" spc="-1" strike="noStrike">
                <a:solidFill>
                  <a:srgbClr val="000000"/>
                </a:solidFill>
                <a:latin typeface="Times New Roman"/>
              </a:rPr>
              <a:t>&lt;number&gt;</a:t>
            </a:fld>
            <a:endParaRPr b="0" lang="en-US" sz="1200" spc="-1" strike="noStrike">
              <a:latin typeface="Arial"/>
            </a:endParaRPr>
          </a:p>
        </p:txBody>
      </p:sp>
      <p:sp>
        <p:nvSpPr>
          <p:cNvPr id="466" name="PlaceHolder 2"/>
          <p:cNvSpPr>
            <a:spLocks noGrp="1"/>
          </p:cNvSpPr>
          <p:nvPr>
            <p:ph type="sldImg"/>
          </p:nvPr>
        </p:nvSpPr>
        <p:spPr>
          <a:xfrm>
            <a:off x="290520" y="704880"/>
            <a:ext cx="6263280" cy="3523320"/>
          </a:xfrm>
          <a:prstGeom prst="rect">
            <a:avLst/>
          </a:prstGeom>
        </p:spPr>
      </p:sp>
      <p:sp>
        <p:nvSpPr>
          <p:cNvPr id="467"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9DF9C83-BD10-4A4C-BCA1-F7CBC5CB86B3}" type="slidenum">
              <a:rPr b="0" lang="en-US" sz="1200" spc="-1" strike="noStrike">
                <a:solidFill>
                  <a:srgbClr val="000000"/>
                </a:solidFill>
                <a:latin typeface="Times New Roman"/>
              </a:rPr>
              <a:t>&lt;number&gt;</a:t>
            </a:fld>
            <a:endParaRPr b="0" lang="en-US" sz="1200" spc="-1" strike="noStrike">
              <a:latin typeface="Arial"/>
            </a:endParaRPr>
          </a:p>
        </p:txBody>
      </p:sp>
      <p:sp>
        <p:nvSpPr>
          <p:cNvPr id="469" name="PlaceHolder 2"/>
          <p:cNvSpPr>
            <a:spLocks noGrp="1"/>
          </p:cNvSpPr>
          <p:nvPr>
            <p:ph type="sldImg"/>
          </p:nvPr>
        </p:nvSpPr>
        <p:spPr>
          <a:xfrm>
            <a:off x="290520" y="704880"/>
            <a:ext cx="6263280" cy="3523320"/>
          </a:xfrm>
          <a:prstGeom prst="rect">
            <a:avLst/>
          </a:prstGeom>
        </p:spPr>
      </p:sp>
      <p:sp>
        <p:nvSpPr>
          <p:cNvPr id="470"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53905C3-9696-483F-917C-8294C019CB12}" type="slidenum">
              <a:rPr b="0" lang="en-US" sz="1200" spc="-1" strike="noStrike">
                <a:solidFill>
                  <a:srgbClr val="000000"/>
                </a:solidFill>
                <a:latin typeface="Times New Roman"/>
              </a:rPr>
              <a:t>&lt;number&gt;</a:t>
            </a:fld>
            <a:endParaRPr b="0" lang="en-US" sz="1200" spc="-1" strike="noStrike">
              <a:latin typeface="Arial"/>
            </a:endParaRPr>
          </a:p>
        </p:txBody>
      </p:sp>
      <p:sp>
        <p:nvSpPr>
          <p:cNvPr id="472" name="PlaceHolder 2"/>
          <p:cNvSpPr>
            <a:spLocks noGrp="1"/>
          </p:cNvSpPr>
          <p:nvPr>
            <p:ph type="sldImg"/>
          </p:nvPr>
        </p:nvSpPr>
        <p:spPr>
          <a:xfrm>
            <a:off x="290520" y="704880"/>
            <a:ext cx="6263280" cy="3523320"/>
          </a:xfrm>
          <a:prstGeom prst="rect">
            <a:avLst/>
          </a:prstGeom>
        </p:spPr>
      </p:sp>
      <p:sp>
        <p:nvSpPr>
          <p:cNvPr id="473"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581E25A-818D-4883-887D-FC3FC7DBE5E3}" type="slidenum">
              <a:rPr b="0" lang="en-US" sz="1200" spc="-1" strike="noStrike">
                <a:solidFill>
                  <a:srgbClr val="000000"/>
                </a:solidFill>
                <a:latin typeface="Times New Roman"/>
              </a:rPr>
              <a:t>&lt;number&gt;</a:t>
            </a:fld>
            <a:endParaRPr b="0" lang="en-US" sz="1200" spc="-1" strike="noStrike">
              <a:latin typeface="Arial"/>
            </a:endParaRPr>
          </a:p>
        </p:txBody>
      </p:sp>
      <p:sp>
        <p:nvSpPr>
          <p:cNvPr id="475" name="PlaceHolder 2"/>
          <p:cNvSpPr>
            <a:spLocks noGrp="1"/>
          </p:cNvSpPr>
          <p:nvPr>
            <p:ph type="sldImg"/>
          </p:nvPr>
        </p:nvSpPr>
        <p:spPr>
          <a:xfrm>
            <a:off x="290520" y="704880"/>
            <a:ext cx="6263280" cy="3523320"/>
          </a:xfrm>
          <a:prstGeom prst="rect">
            <a:avLst/>
          </a:prstGeom>
        </p:spPr>
      </p:sp>
      <p:sp>
        <p:nvSpPr>
          <p:cNvPr id="476"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42942D0-54A0-414C-8236-DD6CC0D8ECA5}" type="slidenum">
              <a:rPr b="0" lang="en-US" sz="1200" spc="-1" strike="noStrike">
                <a:solidFill>
                  <a:srgbClr val="000000"/>
                </a:solidFill>
                <a:latin typeface="Times New Roman"/>
              </a:rPr>
              <a:t>&lt;number&gt;</a:t>
            </a:fld>
            <a:endParaRPr b="0" lang="en-US" sz="1200" spc="-1" strike="noStrike">
              <a:latin typeface="Arial"/>
            </a:endParaRPr>
          </a:p>
        </p:txBody>
      </p:sp>
      <p:sp>
        <p:nvSpPr>
          <p:cNvPr id="400" name="PlaceHolder 2"/>
          <p:cNvSpPr>
            <a:spLocks noGrp="1"/>
          </p:cNvSpPr>
          <p:nvPr>
            <p:ph type="sldImg"/>
          </p:nvPr>
        </p:nvSpPr>
        <p:spPr>
          <a:xfrm>
            <a:off x="290520" y="704880"/>
            <a:ext cx="6263280" cy="3523320"/>
          </a:xfrm>
          <a:prstGeom prst="rect">
            <a:avLst/>
          </a:prstGeom>
        </p:spPr>
      </p:sp>
      <p:sp>
        <p:nvSpPr>
          <p:cNvPr id="401"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EE891DC-23DA-4FCC-A14F-8DB02595E852}" type="slidenum">
              <a:rPr b="0" lang="en-US" sz="1200" spc="-1" strike="noStrike">
                <a:solidFill>
                  <a:srgbClr val="000000"/>
                </a:solidFill>
                <a:latin typeface="Times New Roman"/>
              </a:rPr>
              <a:t>&lt;number&gt;</a:t>
            </a:fld>
            <a:endParaRPr b="0" lang="en-US" sz="1200" spc="-1" strike="noStrike">
              <a:latin typeface="Arial"/>
            </a:endParaRPr>
          </a:p>
        </p:txBody>
      </p:sp>
      <p:sp>
        <p:nvSpPr>
          <p:cNvPr id="478" name="PlaceHolder 2"/>
          <p:cNvSpPr>
            <a:spLocks noGrp="1"/>
          </p:cNvSpPr>
          <p:nvPr>
            <p:ph type="sldImg"/>
          </p:nvPr>
        </p:nvSpPr>
        <p:spPr>
          <a:xfrm>
            <a:off x="290520" y="704880"/>
            <a:ext cx="6263280" cy="3523320"/>
          </a:xfrm>
          <a:prstGeom prst="rect">
            <a:avLst/>
          </a:prstGeom>
        </p:spPr>
      </p:sp>
      <p:sp>
        <p:nvSpPr>
          <p:cNvPr id="479"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27FBE1E-1E8F-47B3-81DC-B1F64A310048}" type="slidenum">
              <a:rPr b="0" lang="en-US" sz="1200" spc="-1" strike="noStrike">
                <a:solidFill>
                  <a:srgbClr val="000000"/>
                </a:solidFill>
                <a:latin typeface="Times New Roman"/>
              </a:rPr>
              <a:t>&lt;number&gt;</a:t>
            </a:fld>
            <a:endParaRPr b="0" lang="en-US" sz="1200" spc="-1" strike="noStrike">
              <a:latin typeface="Arial"/>
            </a:endParaRPr>
          </a:p>
        </p:txBody>
      </p:sp>
      <p:sp>
        <p:nvSpPr>
          <p:cNvPr id="481" name="PlaceHolder 2"/>
          <p:cNvSpPr>
            <a:spLocks noGrp="1"/>
          </p:cNvSpPr>
          <p:nvPr>
            <p:ph type="sldImg"/>
          </p:nvPr>
        </p:nvSpPr>
        <p:spPr>
          <a:xfrm>
            <a:off x="290520" y="704880"/>
            <a:ext cx="6263280" cy="3523320"/>
          </a:xfrm>
          <a:prstGeom prst="rect">
            <a:avLst/>
          </a:prstGeom>
        </p:spPr>
      </p:sp>
      <p:sp>
        <p:nvSpPr>
          <p:cNvPr id="482"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BDF816F-1ACE-4F13-BCED-983685201DA9}" type="slidenum">
              <a:rPr b="0" lang="en-US" sz="1200" spc="-1" strike="noStrike">
                <a:solidFill>
                  <a:srgbClr val="000000"/>
                </a:solidFill>
                <a:latin typeface="Times New Roman"/>
              </a:rPr>
              <a:t>&lt;number&gt;</a:t>
            </a:fld>
            <a:endParaRPr b="0" lang="en-US" sz="1200" spc="-1" strike="noStrike">
              <a:latin typeface="Arial"/>
            </a:endParaRPr>
          </a:p>
        </p:txBody>
      </p:sp>
      <p:sp>
        <p:nvSpPr>
          <p:cNvPr id="484" name="PlaceHolder 2"/>
          <p:cNvSpPr>
            <a:spLocks noGrp="1"/>
          </p:cNvSpPr>
          <p:nvPr>
            <p:ph type="sldImg"/>
          </p:nvPr>
        </p:nvSpPr>
        <p:spPr>
          <a:xfrm>
            <a:off x="290520" y="704880"/>
            <a:ext cx="6263280" cy="3523320"/>
          </a:xfrm>
          <a:prstGeom prst="rect">
            <a:avLst/>
          </a:prstGeom>
        </p:spPr>
      </p:sp>
      <p:sp>
        <p:nvSpPr>
          <p:cNvPr id="485"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EFAE04E-A9B3-4484-B448-CD0053975ABB}" type="slidenum">
              <a:rPr b="0" lang="en-US" sz="1200" spc="-1" strike="noStrike">
                <a:solidFill>
                  <a:srgbClr val="000000"/>
                </a:solidFill>
                <a:latin typeface="Times New Roman"/>
              </a:rPr>
              <a:t>&lt;number&gt;</a:t>
            </a:fld>
            <a:endParaRPr b="0" lang="en-US" sz="1200" spc="-1" strike="noStrike">
              <a:latin typeface="Arial"/>
            </a:endParaRPr>
          </a:p>
        </p:txBody>
      </p:sp>
      <p:sp>
        <p:nvSpPr>
          <p:cNvPr id="487" name="PlaceHolder 2"/>
          <p:cNvSpPr>
            <a:spLocks noGrp="1"/>
          </p:cNvSpPr>
          <p:nvPr>
            <p:ph type="sldImg"/>
          </p:nvPr>
        </p:nvSpPr>
        <p:spPr>
          <a:xfrm>
            <a:off x="290520" y="704880"/>
            <a:ext cx="6263280" cy="3523320"/>
          </a:xfrm>
          <a:prstGeom prst="rect">
            <a:avLst/>
          </a:prstGeom>
        </p:spPr>
      </p:sp>
      <p:sp>
        <p:nvSpPr>
          <p:cNvPr id="488"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84F5AD0-DE9B-473A-8EAC-FF7FEBEEADF0}" type="slidenum">
              <a:rPr b="0" lang="en-US" sz="1200" spc="-1" strike="noStrike">
                <a:solidFill>
                  <a:srgbClr val="000000"/>
                </a:solidFill>
                <a:latin typeface="Times New Roman"/>
              </a:rPr>
              <a:t>&lt;number&gt;</a:t>
            </a:fld>
            <a:endParaRPr b="0" lang="en-US" sz="1200" spc="-1" strike="noStrike">
              <a:latin typeface="Arial"/>
            </a:endParaRPr>
          </a:p>
        </p:txBody>
      </p:sp>
      <p:sp>
        <p:nvSpPr>
          <p:cNvPr id="490" name="PlaceHolder 2"/>
          <p:cNvSpPr>
            <a:spLocks noGrp="1"/>
          </p:cNvSpPr>
          <p:nvPr>
            <p:ph type="sldImg"/>
          </p:nvPr>
        </p:nvSpPr>
        <p:spPr>
          <a:xfrm>
            <a:off x="290520" y="704880"/>
            <a:ext cx="6263280" cy="3523320"/>
          </a:xfrm>
          <a:prstGeom prst="rect">
            <a:avLst/>
          </a:prstGeom>
        </p:spPr>
      </p:sp>
      <p:sp>
        <p:nvSpPr>
          <p:cNvPr id="491"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B7F6A76-AFF2-4B3E-8A32-EA20BF2C07F2}" type="slidenum">
              <a:rPr b="0" lang="en-US" sz="1200" spc="-1" strike="noStrike">
                <a:solidFill>
                  <a:srgbClr val="000000"/>
                </a:solidFill>
                <a:latin typeface="Times New Roman"/>
              </a:rPr>
              <a:t>&lt;number&gt;</a:t>
            </a:fld>
            <a:endParaRPr b="0" lang="en-US" sz="1200" spc="-1" strike="noStrike">
              <a:latin typeface="Arial"/>
            </a:endParaRPr>
          </a:p>
        </p:txBody>
      </p:sp>
      <p:sp>
        <p:nvSpPr>
          <p:cNvPr id="493" name="PlaceHolder 2"/>
          <p:cNvSpPr>
            <a:spLocks noGrp="1"/>
          </p:cNvSpPr>
          <p:nvPr>
            <p:ph type="sldImg"/>
          </p:nvPr>
        </p:nvSpPr>
        <p:spPr>
          <a:xfrm>
            <a:off x="290520" y="704880"/>
            <a:ext cx="6263280" cy="3523320"/>
          </a:xfrm>
          <a:prstGeom prst="rect">
            <a:avLst/>
          </a:prstGeom>
        </p:spPr>
      </p:sp>
      <p:sp>
        <p:nvSpPr>
          <p:cNvPr id="494"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9DB28B5-6253-44E2-AD49-523F86FB014F}" type="slidenum">
              <a:rPr b="0" lang="en-US" sz="1200" spc="-1" strike="noStrike">
                <a:solidFill>
                  <a:srgbClr val="000000"/>
                </a:solidFill>
                <a:latin typeface="Times New Roman"/>
              </a:rPr>
              <a:t>&lt;number&gt;</a:t>
            </a:fld>
            <a:endParaRPr b="0" lang="en-US" sz="1200" spc="-1" strike="noStrike">
              <a:latin typeface="Arial"/>
            </a:endParaRPr>
          </a:p>
        </p:txBody>
      </p:sp>
      <p:sp>
        <p:nvSpPr>
          <p:cNvPr id="496" name="PlaceHolder 2"/>
          <p:cNvSpPr>
            <a:spLocks noGrp="1"/>
          </p:cNvSpPr>
          <p:nvPr>
            <p:ph type="sldImg"/>
          </p:nvPr>
        </p:nvSpPr>
        <p:spPr>
          <a:xfrm>
            <a:off x="290520" y="704880"/>
            <a:ext cx="6263280" cy="3523320"/>
          </a:xfrm>
          <a:prstGeom prst="rect">
            <a:avLst/>
          </a:prstGeom>
        </p:spPr>
      </p:sp>
      <p:sp>
        <p:nvSpPr>
          <p:cNvPr id="497"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53919D6-B821-46ED-ABC5-5F1993A702EE}" type="slidenum">
              <a:rPr b="0" lang="en-US" sz="1200" spc="-1" strike="noStrike">
                <a:solidFill>
                  <a:srgbClr val="000000"/>
                </a:solidFill>
                <a:latin typeface="Times New Roman"/>
              </a:rPr>
              <a:t>&lt;number&gt;</a:t>
            </a:fld>
            <a:endParaRPr b="0" lang="en-US" sz="1200" spc="-1" strike="noStrike">
              <a:latin typeface="Arial"/>
            </a:endParaRPr>
          </a:p>
        </p:txBody>
      </p:sp>
      <p:sp>
        <p:nvSpPr>
          <p:cNvPr id="499" name="PlaceHolder 2"/>
          <p:cNvSpPr>
            <a:spLocks noGrp="1"/>
          </p:cNvSpPr>
          <p:nvPr>
            <p:ph type="sldImg"/>
          </p:nvPr>
        </p:nvSpPr>
        <p:spPr>
          <a:xfrm>
            <a:off x="290520" y="704880"/>
            <a:ext cx="6263280" cy="3523320"/>
          </a:xfrm>
          <a:prstGeom prst="rect">
            <a:avLst/>
          </a:prstGeom>
        </p:spPr>
      </p:sp>
      <p:sp>
        <p:nvSpPr>
          <p:cNvPr id="500"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928478B-AEC1-4A7F-8322-7631335C1220}" type="slidenum">
              <a:rPr b="0" lang="en-US" sz="1200" spc="-1" strike="noStrike">
                <a:solidFill>
                  <a:srgbClr val="000000"/>
                </a:solidFill>
                <a:latin typeface="Times New Roman"/>
              </a:rPr>
              <a:t>&lt;number&gt;</a:t>
            </a:fld>
            <a:endParaRPr b="0" lang="en-US" sz="1200" spc="-1" strike="noStrike">
              <a:latin typeface="Arial"/>
            </a:endParaRPr>
          </a:p>
        </p:txBody>
      </p:sp>
      <p:sp>
        <p:nvSpPr>
          <p:cNvPr id="403" name="PlaceHolder 2"/>
          <p:cNvSpPr>
            <a:spLocks noGrp="1"/>
          </p:cNvSpPr>
          <p:nvPr>
            <p:ph type="sldImg"/>
          </p:nvPr>
        </p:nvSpPr>
        <p:spPr>
          <a:xfrm>
            <a:off x="290520" y="704880"/>
            <a:ext cx="6263280" cy="3523320"/>
          </a:xfrm>
          <a:prstGeom prst="rect">
            <a:avLst/>
          </a:prstGeom>
        </p:spPr>
      </p:sp>
      <p:sp>
        <p:nvSpPr>
          <p:cNvPr id="404"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06F5513-0E87-4529-9A72-8E4360CE41E9}" type="slidenum">
              <a:rPr b="0" lang="en-US" sz="1200" spc="-1" strike="noStrike">
                <a:solidFill>
                  <a:srgbClr val="000000"/>
                </a:solidFill>
                <a:latin typeface="Times New Roman"/>
              </a:rPr>
              <a:t>&lt;number&gt;</a:t>
            </a:fld>
            <a:endParaRPr b="0" lang="en-US" sz="1200" spc="-1" strike="noStrike">
              <a:latin typeface="Arial"/>
            </a:endParaRPr>
          </a:p>
        </p:txBody>
      </p:sp>
      <p:sp>
        <p:nvSpPr>
          <p:cNvPr id="502" name="PlaceHolder 2"/>
          <p:cNvSpPr>
            <a:spLocks noGrp="1"/>
          </p:cNvSpPr>
          <p:nvPr>
            <p:ph type="sldImg"/>
          </p:nvPr>
        </p:nvSpPr>
        <p:spPr>
          <a:xfrm>
            <a:off x="290520" y="704880"/>
            <a:ext cx="6263280" cy="3523320"/>
          </a:xfrm>
          <a:prstGeom prst="rect">
            <a:avLst/>
          </a:prstGeom>
        </p:spPr>
      </p:sp>
      <p:sp>
        <p:nvSpPr>
          <p:cNvPr id="503"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DC1327B-922C-42A9-9811-050FB94CB764}" type="slidenum">
              <a:rPr b="0" lang="en-US" sz="1200" spc="-1" strike="noStrike">
                <a:solidFill>
                  <a:srgbClr val="000000"/>
                </a:solidFill>
                <a:latin typeface="Times New Roman"/>
              </a:rPr>
              <a:t>&lt;number&gt;</a:t>
            </a:fld>
            <a:endParaRPr b="0" lang="en-US" sz="1200" spc="-1" strike="noStrike">
              <a:latin typeface="Arial"/>
            </a:endParaRPr>
          </a:p>
        </p:txBody>
      </p:sp>
      <p:sp>
        <p:nvSpPr>
          <p:cNvPr id="505" name="PlaceHolder 2"/>
          <p:cNvSpPr>
            <a:spLocks noGrp="1"/>
          </p:cNvSpPr>
          <p:nvPr>
            <p:ph type="sldImg"/>
          </p:nvPr>
        </p:nvSpPr>
        <p:spPr>
          <a:xfrm>
            <a:off x="290520" y="704880"/>
            <a:ext cx="6263280" cy="3523320"/>
          </a:xfrm>
          <a:prstGeom prst="rect">
            <a:avLst/>
          </a:prstGeom>
        </p:spPr>
      </p:sp>
      <p:sp>
        <p:nvSpPr>
          <p:cNvPr id="506"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8B4186B-0D6A-4BB9-B316-F095DF946809}" type="slidenum">
              <a:rPr b="0" lang="en-US" sz="1200" spc="-1" strike="noStrike">
                <a:solidFill>
                  <a:srgbClr val="000000"/>
                </a:solidFill>
                <a:latin typeface="Times New Roman"/>
              </a:rPr>
              <a:t>&lt;number&gt;</a:t>
            </a:fld>
            <a:endParaRPr b="0" lang="en-US" sz="1200" spc="-1" strike="noStrike">
              <a:latin typeface="Arial"/>
            </a:endParaRPr>
          </a:p>
        </p:txBody>
      </p:sp>
      <p:sp>
        <p:nvSpPr>
          <p:cNvPr id="508" name="PlaceHolder 2"/>
          <p:cNvSpPr>
            <a:spLocks noGrp="1"/>
          </p:cNvSpPr>
          <p:nvPr>
            <p:ph type="sldImg"/>
          </p:nvPr>
        </p:nvSpPr>
        <p:spPr>
          <a:xfrm>
            <a:off x="290520" y="704880"/>
            <a:ext cx="6263280" cy="3523320"/>
          </a:xfrm>
          <a:prstGeom prst="rect">
            <a:avLst/>
          </a:prstGeom>
        </p:spPr>
      </p:sp>
      <p:sp>
        <p:nvSpPr>
          <p:cNvPr id="509"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0F8EB0A6-D095-4DB7-A993-EF2A802509B7}" type="slidenum">
              <a:rPr b="0" lang="en-US" sz="1200" spc="-1" strike="noStrike">
                <a:solidFill>
                  <a:srgbClr val="000000"/>
                </a:solidFill>
                <a:latin typeface="Times New Roman"/>
              </a:rPr>
              <a:t>&lt;number&gt;</a:t>
            </a:fld>
            <a:endParaRPr b="0" lang="en-US" sz="1200" spc="-1" strike="noStrike">
              <a:latin typeface="Arial"/>
            </a:endParaRPr>
          </a:p>
        </p:txBody>
      </p:sp>
      <p:sp>
        <p:nvSpPr>
          <p:cNvPr id="511" name="PlaceHolder 2"/>
          <p:cNvSpPr>
            <a:spLocks noGrp="1"/>
          </p:cNvSpPr>
          <p:nvPr>
            <p:ph type="sldImg"/>
          </p:nvPr>
        </p:nvSpPr>
        <p:spPr>
          <a:xfrm>
            <a:off x="290520" y="704880"/>
            <a:ext cx="6263280" cy="3523320"/>
          </a:xfrm>
          <a:prstGeom prst="rect">
            <a:avLst/>
          </a:prstGeom>
        </p:spPr>
      </p:sp>
      <p:sp>
        <p:nvSpPr>
          <p:cNvPr id="512"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8E0818D-B7CB-4572-899F-221977A2DDC6}"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14" name="PlaceHolder 2"/>
          <p:cNvSpPr>
            <a:spLocks noGrp="1"/>
          </p:cNvSpPr>
          <p:nvPr>
            <p:ph type="sldImg"/>
          </p:nvPr>
        </p:nvSpPr>
        <p:spPr>
          <a:xfrm>
            <a:off x="290520" y="704880"/>
            <a:ext cx="6263280" cy="3523320"/>
          </a:xfrm>
          <a:prstGeom prst="rect">
            <a:avLst/>
          </a:prstGeom>
        </p:spPr>
      </p:sp>
      <p:sp>
        <p:nvSpPr>
          <p:cNvPr id="515"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AE512E9-06EE-44F3-86F3-5D9A5349C9D6}" type="slidenum">
              <a:rPr b="0" lang="en-US" sz="1200" spc="-1" strike="noStrike">
                <a:solidFill>
                  <a:srgbClr val="000000"/>
                </a:solidFill>
                <a:latin typeface="Times New Roman"/>
              </a:rPr>
              <a:t>&lt;number&gt;</a:t>
            </a:fld>
            <a:endParaRPr b="0" lang="en-US" sz="1200" spc="-1" strike="noStrike">
              <a:latin typeface="Arial"/>
            </a:endParaRPr>
          </a:p>
        </p:txBody>
      </p:sp>
      <p:sp>
        <p:nvSpPr>
          <p:cNvPr id="517" name="PlaceHolder 2"/>
          <p:cNvSpPr>
            <a:spLocks noGrp="1"/>
          </p:cNvSpPr>
          <p:nvPr>
            <p:ph type="sldImg"/>
          </p:nvPr>
        </p:nvSpPr>
        <p:spPr>
          <a:xfrm>
            <a:off x="290520" y="704880"/>
            <a:ext cx="6263280" cy="3523320"/>
          </a:xfrm>
          <a:prstGeom prst="rect">
            <a:avLst/>
          </a:prstGeom>
        </p:spPr>
      </p:sp>
      <p:sp>
        <p:nvSpPr>
          <p:cNvPr id="518"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448D86B-F953-48CF-87A5-D349CA74ED8C}" type="slidenum">
              <a:rPr b="0" lang="en-US" sz="1200" spc="-1" strike="noStrike">
                <a:solidFill>
                  <a:srgbClr val="000000"/>
                </a:solidFill>
                <a:latin typeface="Times New Roman"/>
              </a:rPr>
              <a:t>&lt;number&gt;</a:t>
            </a:fld>
            <a:endParaRPr b="0" lang="en-US" sz="1200" spc="-1" strike="noStrike">
              <a:latin typeface="Arial"/>
            </a:endParaRPr>
          </a:p>
        </p:txBody>
      </p:sp>
      <p:sp>
        <p:nvSpPr>
          <p:cNvPr id="520" name="PlaceHolder 2"/>
          <p:cNvSpPr>
            <a:spLocks noGrp="1"/>
          </p:cNvSpPr>
          <p:nvPr>
            <p:ph type="sldImg"/>
          </p:nvPr>
        </p:nvSpPr>
        <p:spPr>
          <a:xfrm>
            <a:off x="290520" y="704880"/>
            <a:ext cx="6263280" cy="3523320"/>
          </a:xfrm>
          <a:prstGeom prst="rect">
            <a:avLst/>
          </a:prstGeom>
        </p:spPr>
      </p:sp>
      <p:sp>
        <p:nvSpPr>
          <p:cNvPr id="521"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47D961B-2455-49DB-870E-87F38F6DD932}"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23" name="PlaceHolder 2"/>
          <p:cNvSpPr>
            <a:spLocks noGrp="1"/>
          </p:cNvSpPr>
          <p:nvPr>
            <p:ph type="sldImg"/>
          </p:nvPr>
        </p:nvSpPr>
        <p:spPr>
          <a:xfrm>
            <a:off x="290520" y="704880"/>
            <a:ext cx="6263280" cy="3523320"/>
          </a:xfrm>
          <a:prstGeom prst="rect">
            <a:avLst/>
          </a:prstGeom>
        </p:spPr>
      </p:sp>
      <p:sp>
        <p:nvSpPr>
          <p:cNvPr id="524"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A3146F4C-8ECB-4A75-AB52-62BA9CAAFCD6}" type="slidenum">
              <a:rPr b="0" lang="en-US" sz="1200" spc="-1" strike="noStrike">
                <a:solidFill>
                  <a:srgbClr val="000000"/>
                </a:solidFill>
                <a:latin typeface="Times New Roman"/>
              </a:rPr>
              <a:t>&lt;number&gt;</a:t>
            </a:fld>
            <a:endParaRPr b="0" lang="en-US" sz="1200" spc="-1" strike="noStrike">
              <a:latin typeface="Arial"/>
            </a:endParaRPr>
          </a:p>
        </p:txBody>
      </p:sp>
      <p:sp>
        <p:nvSpPr>
          <p:cNvPr id="406" name="PlaceHolder 2"/>
          <p:cNvSpPr>
            <a:spLocks noGrp="1"/>
          </p:cNvSpPr>
          <p:nvPr>
            <p:ph type="sldImg"/>
          </p:nvPr>
        </p:nvSpPr>
        <p:spPr>
          <a:xfrm>
            <a:off x="290520" y="704880"/>
            <a:ext cx="6263280" cy="3523320"/>
          </a:xfrm>
          <a:prstGeom prst="rect">
            <a:avLst/>
          </a:prstGeom>
        </p:spPr>
      </p:sp>
      <p:sp>
        <p:nvSpPr>
          <p:cNvPr id="407"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4838F38-B2CB-4A6E-B679-A9EC1C9AADCB}" type="slidenum">
              <a:rPr b="0" lang="en-US" sz="1200" spc="-1" strike="noStrike">
                <a:solidFill>
                  <a:srgbClr val="000000"/>
                </a:solidFill>
                <a:latin typeface="Times New Roman"/>
              </a:rPr>
              <a:t>&lt;number&gt;</a:t>
            </a:fld>
            <a:endParaRPr b="0" lang="en-US" sz="1200" spc="-1" strike="noStrike">
              <a:latin typeface="Arial"/>
            </a:endParaRPr>
          </a:p>
        </p:txBody>
      </p:sp>
      <p:sp>
        <p:nvSpPr>
          <p:cNvPr id="526" name="PlaceHolder 2"/>
          <p:cNvSpPr>
            <a:spLocks noGrp="1"/>
          </p:cNvSpPr>
          <p:nvPr>
            <p:ph type="sldImg"/>
          </p:nvPr>
        </p:nvSpPr>
        <p:spPr>
          <a:xfrm>
            <a:off x="290520" y="704880"/>
            <a:ext cx="6263280" cy="3523320"/>
          </a:xfrm>
          <a:prstGeom prst="rect">
            <a:avLst/>
          </a:prstGeom>
        </p:spPr>
      </p:sp>
      <p:sp>
        <p:nvSpPr>
          <p:cNvPr id="527"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57D0009-954D-40F5-9D77-FF2A10869FD5}" type="slidenum">
              <a:rPr b="0" lang="en-US" sz="1200" spc="-1" strike="noStrike">
                <a:solidFill>
                  <a:srgbClr val="000000"/>
                </a:solidFill>
                <a:latin typeface="Times New Roman"/>
              </a:rPr>
              <a:t>&lt;number&gt;</a:t>
            </a:fld>
            <a:endParaRPr b="0" lang="en-US" sz="1200" spc="-1" strike="noStrike">
              <a:latin typeface="Arial"/>
            </a:endParaRPr>
          </a:p>
        </p:txBody>
      </p:sp>
      <p:sp>
        <p:nvSpPr>
          <p:cNvPr id="529" name="PlaceHolder 2"/>
          <p:cNvSpPr>
            <a:spLocks noGrp="1"/>
          </p:cNvSpPr>
          <p:nvPr>
            <p:ph type="sldImg"/>
          </p:nvPr>
        </p:nvSpPr>
        <p:spPr>
          <a:xfrm>
            <a:off x="290520" y="704880"/>
            <a:ext cx="6263280" cy="3523320"/>
          </a:xfrm>
          <a:prstGeom prst="rect">
            <a:avLst/>
          </a:prstGeom>
        </p:spPr>
      </p:sp>
      <p:sp>
        <p:nvSpPr>
          <p:cNvPr id="530"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C289875-2895-40B1-A09F-AF84FCD58C85}"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32" name="PlaceHolder 2"/>
          <p:cNvSpPr>
            <a:spLocks noGrp="1"/>
          </p:cNvSpPr>
          <p:nvPr>
            <p:ph type="sldImg"/>
          </p:nvPr>
        </p:nvSpPr>
        <p:spPr>
          <a:xfrm>
            <a:off x="290520" y="704880"/>
            <a:ext cx="6263280" cy="3523320"/>
          </a:xfrm>
          <a:prstGeom prst="rect">
            <a:avLst/>
          </a:prstGeom>
        </p:spPr>
      </p:sp>
      <p:sp>
        <p:nvSpPr>
          <p:cNvPr id="533"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1B527D8-1286-4D85-AD94-F826096831E3}"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35" name="PlaceHolder 2"/>
          <p:cNvSpPr>
            <a:spLocks noGrp="1"/>
          </p:cNvSpPr>
          <p:nvPr>
            <p:ph type="sldImg"/>
          </p:nvPr>
        </p:nvSpPr>
        <p:spPr>
          <a:xfrm>
            <a:off x="290520" y="704880"/>
            <a:ext cx="6263280" cy="3523320"/>
          </a:xfrm>
          <a:prstGeom prst="rect">
            <a:avLst/>
          </a:prstGeom>
        </p:spPr>
      </p:sp>
      <p:sp>
        <p:nvSpPr>
          <p:cNvPr id="536"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457174CF-E055-4333-B8C6-94A8A562C640}"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38" name="PlaceHolder 2"/>
          <p:cNvSpPr>
            <a:spLocks noGrp="1"/>
          </p:cNvSpPr>
          <p:nvPr>
            <p:ph type="sldImg"/>
          </p:nvPr>
        </p:nvSpPr>
        <p:spPr>
          <a:xfrm>
            <a:off x="290520" y="704880"/>
            <a:ext cx="6263280" cy="3523320"/>
          </a:xfrm>
          <a:prstGeom prst="rect">
            <a:avLst/>
          </a:prstGeom>
        </p:spPr>
      </p:sp>
      <p:sp>
        <p:nvSpPr>
          <p:cNvPr id="539"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1FC60BBD-AF2A-4FDA-9A80-AC285BA9850A}"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41" name="PlaceHolder 2"/>
          <p:cNvSpPr>
            <a:spLocks noGrp="1"/>
          </p:cNvSpPr>
          <p:nvPr>
            <p:ph type="sldImg"/>
          </p:nvPr>
        </p:nvSpPr>
        <p:spPr>
          <a:xfrm>
            <a:off x="290520" y="704880"/>
            <a:ext cx="6263280" cy="3523320"/>
          </a:xfrm>
          <a:prstGeom prst="rect">
            <a:avLst/>
          </a:prstGeom>
        </p:spPr>
      </p:sp>
      <p:sp>
        <p:nvSpPr>
          <p:cNvPr id="542" name="PlaceHolder 3"/>
          <p:cNvSpPr>
            <a:spLocks noGrp="1"/>
          </p:cNvSpPr>
          <p:nvPr>
            <p:ph type="body"/>
          </p:nvPr>
        </p:nvSpPr>
        <p:spPr>
          <a:xfrm>
            <a:off x="912960" y="4464000"/>
            <a:ext cx="5018760" cy="4226400"/>
          </a:xfrm>
          <a:prstGeom prst="rect">
            <a:avLst/>
          </a:prstGeom>
        </p:spPr>
        <p:txBody>
          <a:bodyPr lIns="0" rIns="0" tIns="0" bIns="0">
            <a:noAutofit/>
          </a:bodyPr>
          <a:p>
            <a:pPr marL="216000" indent="-215280">
              <a:lnSpc>
                <a:spcPct val="100000"/>
              </a:lnSpc>
            </a:pPr>
            <a:r>
              <a:rPr b="0" lang="en-US" sz="2400" spc="-1" strike="noStrike">
                <a:latin typeface="Calibri"/>
              </a:rPr>
              <a:t>C(want to) went from 608 to 238, </a:t>
            </a:r>
            <a:r>
              <a:rPr b="0" lang="en-US" sz="2000" spc="-1" strike="noStrike">
                <a:latin typeface="Calibri"/>
              </a:rPr>
              <a:t> </a:t>
            </a:r>
            <a:r>
              <a:rPr b="0" lang="en-US" sz="2400" spc="-1" strike="noStrike">
                <a:latin typeface="Calibri"/>
              </a:rPr>
              <a:t>P(to|want) from .66 to .26!</a:t>
            </a:r>
            <a:endParaRPr b="0" lang="en-US" sz="2400" spc="-1" strike="noStrike">
              <a:latin typeface="Arial"/>
            </a:endParaRPr>
          </a:p>
          <a:p>
            <a:pPr marL="216000" indent="-215280">
              <a:lnSpc>
                <a:spcPct val="100000"/>
              </a:lnSpc>
            </a:pPr>
            <a:r>
              <a:rPr b="0" lang="en-US" sz="2400" spc="-1" strike="noStrike">
                <a:latin typeface="Calibri"/>
              </a:rPr>
              <a:t>Discount d= c*/c</a:t>
            </a:r>
            <a:endParaRPr b="0" lang="en-US" sz="2400" spc="-1" strike="noStrike">
              <a:latin typeface="Arial"/>
            </a:endParaRPr>
          </a:p>
          <a:p>
            <a:pPr marL="216000" indent="-215280">
              <a:lnSpc>
                <a:spcPct val="100000"/>
              </a:lnSpc>
            </a:pPr>
            <a:r>
              <a:rPr b="0" lang="en-US" sz="2000" spc="-1" strike="noStrike">
                <a:latin typeface="Calibri"/>
              </a:rPr>
              <a:t>d for “chinese food” =.10!!!   A 10x reduction</a:t>
            </a:r>
            <a:endParaRPr b="0" lang="en-US" sz="2000" spc="-1" strike="noStrike">
              <a:latin typeface="Arial"/>
            </a:endParaRPr>
          </a:p>
          <a:p>
            <a:pPr marL="216000" indent="-215280">
              <a:lnSpc>
                <a:spcPct val="100000"/>
              </a:lnSpc>
            </a:pPr>
            <a:endParaRPr b="0" lang="en-US" sz="20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629C94B-CD02-42B4-8995-EEB0007B5D04}" type="slidenum">
              <a:rPr b="0" lang="en-US" sz="1200" spc="-1" strike="noStrike">
                <a:solidFill>
                  <a:srgbClr val="000000"/>
                </a:solidFill>
                <a:latin typeface="Times New Roman"/>
              </a:rPr>
              <a:t>&lt;number&gt;</a:t>
            </a:fld>
            <a:endParaRPr b="0" lang="en-US" sz="1200" spc="-1" strike="noStrike">
              <a:latin typeface="Arial"/>
            </a:endParaRPr>
          </a:p>
        </p:txBody>
      </p:sp>
      <p:sp>
        <p:nvSpPr>
          <p:cNvPr id="544" name="PlaceHolder 2"/>
          <p:cNvSpPr>
            <a:spLocks noGrp="1"/>
          </p:cNvSpPr>
          <p:nvPr>
            <p:ph type="sldImg"/>
          </p:nvPr>
        </p:nvSpPr>
        <p:spPr>
          <a:xfrm>
            <a:off x="290520" y="704880"/>
            <a:ext cx="6263280" cy="3523320"/>
          </a:xfrm>
          <a:prstGeom prst="rect">
            <a:avLst/>
          </a:prstGeom>
        </p:spPr>
      </p:sp>
      <p:sp>
        <p:nvSpPr>
          <p:cNvPr id="545"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535F614-1214-4858-872A-9544D097478B}" type="slidenum">
              <a:rPr b="0" lang="en-US" sz="1200" spc="-1" strike="noStrike">
                <a:solidFill>
                  <a:srgbClr val="000000"/>
                </a:solidFill>
                <a:latin typeface="Times New Roman"/>
              </a:rPr>
              <a:t>&lt;number&gt;</a:t>
            </a:fld>
            <a:endParaRPr b="0" lang="en-US" sz="1200" spc="-1" strike="noStrike">
              <a:latin typeface="Arial"/>
            </a:endParaRPr>
          </a:p>
        </p:txBody>
      </p:sp>
      <p:sp>
        <p:nvSpPr>
          <p:cNvPr id="547" name="PlaceHolder 2"/>
          <p:cNvSpPr>
            <a:spLocks noGrp="1"/>
          </p:cNvSpPr>
          <p:nvPr>
            <p:ph type="sldImg"/>
          </p:nvPr>
        </p:nvSpPr>
        <p:spPr>
          <a:xfrm>
            <a:off x="290520" y="704880"/>
            <a:ext cx="6263280" cy="3523320"/>
          </a:xfrm>
          <a:prstGeom prst="rect">
            <a:avLst/>
          </a:prstGeom>
        </p:spPr>
      </p:sp>
      <p:sp>
        <p:nvSpPr>
          <p:cNvPr id="548"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8E52264-A166-45A7-B908-90D99C314A39}" type="slidenum">
              <a:rPr b="0" lang="en-US" sz="1200" spc="-1" strike="noStrike">
                <a:solidFill>
                  <a:srgbClr val="000000"/>
                </a:solidFill>
                <a:latin typeface="Times New Roman"/>
              </a:rPr>
              <a:t>&lt;number&gt;</a:t>
            </a:fld>
            <a:endParaRPr b="0" lang="en-US" sz="1200" spc="-1" strike="noStrike">
              <a:latin typeface="Arial"/>
            </a:endParaRPr>
          </a:p>
        </p:txBody>
      </p:sp>
      <p:sp>
        <p:nvSpPr>
          <p:cNvPr id="550" name="PlaceHolder 2"/>
          <p:cNvSpPr>
            <a:spLocks noGrp="1"/>
          </p:cNvSpPr>
          <p:nvPr>
            <p:ph type="sldImg"/>
          </p:nvPr>
        </p:nvSpPr>
        <p:spPr>
          <a:xfrm>
            <a:off x="290520" y="704880"/>
            <a:ext cx="6263280" cy="3523320"/>
          </a:xfrm>
          <a:prstGeom prst="rect">
            <a:avLst/>
          </a:prstGeom>
        </p:spPr>
      </p:sp>
      <p:sp>
        <p:nvSpPr>
          <p:cNvPr id="551"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67C64F7A-19FA-4F98-B8C3-C948E9593318}"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53" name="PlaceHolder 2"/>
          <p:cNvSpPr>
            <a:spLocks noGrp="1"/>
          </p:cNvSpPr>
          <p:nvPr>
            <p:ph type="sldImg"/>
          </p:nvPr>
        </p:nvSpPr>
        <p:spPr>
          <a:xfrm>
            <a:off x="290520" y="704880"/>
            <a:ext cx="6263280" cy="3523320"/>
          </a:xfrm>
          <a:prstGeom prst="rect">
            <a:avLst/>
          </a:prstGeom>
        </p:spPr>
      </p:sp>
      <p:sp>
        <p:nvSpPr>
          <p:cNvPr id="554"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EE8CC51D-A25F-4C06-872E-0BD721E0269D}" type="slidenum">
              <a:rPr b="0" lang="en-US" sz="1200" spc="-1" strike="noStrike">
                <a:solidFill>
                  <a:srgbClr val="000000"/>
                </a:solidFill>
                <a:latin typeface="Times New Roman"/>
              </a:rPr>
              <a:t>&lt;number&gt;</a:t>
            </a:fld>
            <a:endParaRPr b="0" lang="en-US" sz="1200" spc="-1" strike="noStrike">
              <a:latin typeface="Arial"/>
            </a:endParaRPr>
          </a:p>
        </p:txBody>
      </p:sp>
      <p:sp>
        <p:nvSpPr>
          <p:cNvPr id="409" name="PlaceHolder 2"/>
          <p:cNvSpPr>
            <a:spLocks noGrp="1"/>
          </p:cNvSpPr>
          <p:nvPr>
            <p:ph type="sldImg"/>
          </p:nvPr>
        </p:nvSpPr>
        <p:spPr>
          <a:xfrm>
            <a:off x="290520" y="704880"/>
            <a:ext cx="6263280" cy="3523320"/>
          </a:xfrm>
          <a:prstGeom prst="rect">
            <a:avLst/>
          </a:prstGeom>
        </p:spPr>
      </p:sp>
      <p:sp>
        <p:nvSpPr>
          <p:cNvPr id="410"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72E417D-5D59-4176-A900-CD43B244A000}" type="slidenum">
              <a:rPr b="0" lang="en-US" sz="1200" spc="-1" strike="noStrike">
                <a:solidFill>
                  <a:srgbClr val="000000"/>
                </a:solidFill>
                <a:latin typeface="Times New Roman"/>
              </a:rPr>
              <a:t>&lt;number&gt;</a:t>
            </a:fld>
            <a:endParaRPr b="0" lang="en-US" sz="1200" spc="-1" strike="noStrike">
              <a:latin typeface="Arial"/>
            </a:endParaRPr>
          </a:p>
        </p:txBody>
      </p:sp>
      <p:sp>
        <p:nvSpPr>
          <p:cNvPr id="556" name="PlaceHolder 2"/>
          <p:cNvSpPr>
            <a:spLocks noGrp="1"/>
          </p:cNvSpPr>
          <p:nvPr>
            <p:ph type="sldImg"/>
          </p:nvPr>
        </p:nvSpPr>
        <p:spPr>
          <a:xfrm>
            <a:off x="290520" y="704880"/>
            <a:ext cx="6263280" cy="3523320"/>
          </a:xfrm>
          <a:prstGeom prst="rect">
            <a:avLst/>
          </a:prstGeom>
        </p:spPr>
      </p:sp>
      <p:sp>
        <p:nvSpPr>
          <p:cNvPr id="557"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9F49CDF2-20DD-4B1A-8DC6-DC1CC99BBB4F}" type="slidenum">
              <a:rPr b="0" lang="en-US" sz="1200" spc="-1" strike="noStrike">
                <a:solidFill>
                  <a:srgbClr val="000000"/>
                </a:solidFill>
                <a:latin typeface="Times New Roman"/>
              </a:rPr>
              <a:t>&lt;number&gt;</a:t>
            </a:fld>
            <a:endParaRPr b="0" lang="en-US" sz="1200" spc="-1" strike="noStrike">
              <a:latin typeface="Arial"/>
            </a:endParaRPr>
          </a:p>
        </p:txBody>
      </p:sp>
      <p:sp>
        <p:nvSpPr>
          <p:cNvPr id="559" name="PlaceHolder 2"/>
          <p:cNvSpPr>
            <a:spLocks noGrp="1"/>
          </p:cNvSpPr>
          <p:nvPr>
            <p:ph type="sldImg"/>
          </p:nvPr>
        </p:nvSpPr>
        <p:spPr>
          <a:xfrm>
            <a:off x="290520" y="704880"/>
            <a:ext cx="6263280" cy="3523320"/>
          </a:xfrm>
          <a:prstGeom prst="rect">
            <a:avLst/>
          </a:prstGeom>
        </p:spPr>
      </p:sp>
      <p:sp>
        <p:nvSpPr>
          <p:cNvPr id="560"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84F7FD5E-F689-4A3E-A2E1-41B663065D6A}"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62" name="PlaceHolder 2"/>
          <p:cNvSpPr>
            <a:spLocks noGrp="1"/>
          </p:cNvSpPr>
          <p:nvPr>
            <p:ph type="sldImg"/>
          </p:nvPr>
        </p:nvSpPr>
        <p:spPr>
          <a:xfrm>
            <a:off x="290520" y="704880"/>
            <a:ext cx="6263280" cy="3523320"/>
          </a:xfrm>
          <a:prstGeom prst="rect">
            <a:avLst/>
          </a:prstGeom>
        </p:spPr>
      </p:sp>
      <p:sp>
        <p:nvSpPr>
          <p:cNvPr id="563"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C58B4A9-D302-4F7D-B673-71F41505251C}"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65" name="PlaceHolder 2"/>
          <p:cNvSpPr>
            <a:spLocks noGrp="1"/>
          </p:cNvSpPr>
          <p:nvPr>
            <p:ph type="sldImg"/>
          </p:nvPr>
        </p:nvSpPr>
        <p:spPr>
          <a:xfrm>
            <a:off x="290520" y="704880"/>
            <a:ext cx="6263280" cy="3523320"/>
          </a:xfrm>
          <a:prstGeom prst="rect">
            <a:avLst/>
          </a:prstGeom>
        </p:spPr>
      </p:sp>
      <p:sp>
        <p:nvSpPr>
          <p:cNvPr id="566"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EE619FE-8EB8-451E-AC95-D267C0890443}" type="slidenum">
              <a:rPr b="0" lang="en-US" sz="1200" spc="-1" strike="noStrike">
                <a:solidFill>
                  <a:srgbClr val="000000"/>
                </a:solidFill>
                <a:latin typeface="Times New Roman"/>
              </a:rPr>
              <a:t>&lt;number&gt;</a:t>
            </a:fld>
            <a:endParaRPr b="0" lang="en-US" sz="1200" spc="-1" strike="noStrike">
              <a:latin typeface="Arial"/>
            </a:endParaRPr>
          </a:p>
        </p:txBody>
      </p:sp>
      <p:sp>
        <p:nvSpPr>
          <p:cNvPr id="568" name="PlaceHolder 2"/>
          <p:cNvSpPr>
            <a:spLocks noGrp="1"/>
          </p:cNvSpPr>
          <p:nvPr>
            <p:ph type="sldImg"/>
          </p:nvPr>
        </p:nvSpPr>
        <p:spPr>
          <a:xfrm>
            <a:off x="290520" y="704880"/>
            <a:ext cx="6263280" cy="3523320"/>
          </a:xfrm>
          <a:prstGeom prst="rect">
            <a:avLst/>
          </a:prstGeom>
        </p:spPr>
      </p:sp>
      <p:sp>
        <p:nvSpPr>
          <p:cNvPr id="569"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7937FB3-B106-4B57-95C5-A659EF3625D9}" type="slidenum">
              <a:rPr b="0" lang="en-US" sz="1200" spc="-1" strike="noStrike">
                <a:solidFill>
                  <a:srgbClr val="000000"/>
                </a:solidFill>
                <a:latin typeface="Lucida Sans"/>
                <a:ea typeface="ＭＳ Ｐゴシック"/>
              </a:rPr>
              <a:t>&lt;number&gt;</a:t>
            </a:fld>
            <a:endParaRPr b="0" lang="en-US" sz="1200" spc="-1" strike="noStrike">
              <a:latin typeface="Arial"/>
            </a:endParaRPr>
          </a:p>
        </p:txBody>
      </p:sp>
      <p:sp>
        <p:nvSpPr>
          <p:cNvPr id="571" name="PlaceHolder 2"/>
          <p:cNvSpPr>
            <a:spLocks noGrp="1"/>
          </p:cNvSpPr>
          <p:nvPr>
            <p:ph type="sldImg"/>
          </p:nvPr>
        </p:nvSpPr>
        <p:spPr>
          <a:xfrm>
            <a:off x="290520" y="704880"/>
            <a:ext cx="6263280" cy="3523320"/>
          </a:xfrm>
          <a:prstGeom prst="rect">
            <a:avLst/>
          </a:prstGeom>
        </p:spPr>
      </p:sp>
      <p:sp>
        <p:nvSpPr>
          <p:cNvPr id="572"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B1E7248-ED88-4180-B3DF-936741B84A00}"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74" name="PlaceHolder 2"/>
          <p:cNvSpPr>
            <a:spLocks noGrp="1"/>
          </p:cNvSpPr>
          <p:nvPr>
            <p:ph type="sldImg"/>
          </p:nvPr>
        </p:nvSpPr>
        <p:spPr>
          <a:xfrm>
            <a:off x="290520" y="704880"/>
            <a:ext cx="6263280" cy="3523320"/>
          </a:xfrm>
          <a:prstGeom prst="rect">
            <a:avLst/>
          </a:prstGeom>
        </p:spPr>
      </p:sp>
      <p:sp>
        <p:nvSpPr>
          <p:cNvPr id="575"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C450CF9A-0583-4611-9062-7D6AF2F52874}" type="slidenum">
              <a:rPr b="0" lang="en-US" sz="1200" spc="-1" strike="noStrike">
                <a:solidFill>
                  <a:srgbClr val="000000"/>
                </a:solidFill>
                <a:latin typeface="Times New Roman"/>
              </a:rPr>
              <a:t>&lt;number&gt;</a:t>
            </a:fld>
            <a:endParaRPr b="0" lang="en-US" sz="1200" spc="-1" strike="noStrike">
              <a:latin typeface="Arial"/>
            </a:endParaRPr>
          </a:p>
        </p:txBody>
      </p:sp>
      <p:sp>
        <p:nvSpPr>
          <p:cNvPr id="412" name="PlaceHolder 2"/>
          <p:cNvSpPr>
            <a:spLocks noGrp="1"/>
          </p:cNvSpPr>
          <p:nvPr>
            <p:ph type="sldImg"/>
          </p:nvPr>
        </p:nvSpPr>
        <p:spPr>
          <a:xfrm>
            <a:off x="290520" y="704880"/>
            <a:ext cx="6263280" cy="3523320"/>
          </a:xfrm>
          <a:prstGeom prst="rect">
            <a:avLst/>
          </a:prstGeom>
        </p:spPr>
      </p:sp>
      <p:sp>
        <p:nvSpPr>
          <p:cNvPr id="413"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548A919C-7270-4588-8FC8-C0EBFF698DAA}"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77" name="PlaceHolder 2"/>
          <p:cNvSpPr>
            <a:spLocks noGrp="1"/>
          </p:cNvSpPr>
          <p:nvPr>
            <p:ph type="sldImg"/>
          </p:nvPr>
        </p:nvSpPr>
        <p:spPr>
          <a:xfrm>
            <a:off x="290520" y="704880"/>
            <a:ext cx="6263280" cy="3523320"/>
          </a:xfrm>
          <a:prstGeom prst="rect">
            <a:avLst/>
          </a:prstGeom>
        </p:spPr>
      </p:sp>
      <p:sp>
        <p:nvSpPr>
          <p:cNvPr id="578"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7FD61CA2-91EA-4DA1-A81A-AF92CF4F1F34}"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80" name="PlaceHolder 2"/>
          <p:cNvSpPr>
            <a:spLocks noGrp="1"/>
          </p:cNvSpPr>
          <p:nvPr>
            <p:ph type="sldImg"/>
          </p:nvPr>
        </p:nvSpPr>
        <p:spPr>
          <a:xfrm>
            <a:off x="290520" y="704880"/>
            <a:ext cx="6263280" cy="3523320"/>
          </a:xfrm>
          <a:prstGeom prst="rect">
            <a:avLst/>
          </a:prstGeom>
        </p:spPr>
      </p:sp>
      <p:sp>
        <p:nvSpPr>
          <p:cNvPr id="581"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23A5FC37-ECF1-4257-AEFF-7355C2DFDAAB}" type="slidenum">
              <a:rPr b="0" lang="en-US" sz="1200" spc="-1" strike="noStrike">
                <a:solidFill>
                  <a:srgbClr val="000000"/>
                </a:solidFill>
                <a:latin typeface="Calibri"/>
                <a:ea typeface="ＭＳ Ｐゴシック"/>
              </a:rPr>
              <a:t>&lt;number&gt;</a:t>
            </a:fld>
            <a:endParaRPr b="0" lang="en-US" sz="1200" spc="-1" strike="noStrike">
              <a:latin typeface="Arial"/>
            </a:endParaRPr>
          </a:p>
        </p:txBody>
      </p:sp>
      <p:sp>
        <p:nvSpPr>
          <p:cNvPr id="583" name="PlaceHolder 2"/>
          <p:cNvSpPr>
            <a:spLocks noGrp="1"/>
          </p:cNvSpPr>
          <p:nvPr>
            <p:ph type="sldImg"/>
          </p:nvPr>
        </p:nvSpPr>
        <p:spPr>
          <a:xfrm>
            <a:off x="290520" y="704880"/>
            <a:ext cx="6263280" cy="3523320"/>
          </a:xfrm>
          <a:prstGeom prst="rect">
            <a:avLst/>
          </a:prstGeom>
        </p:spPr>
      </p:sp>
      <p:sp>
        <p:nvSpPr>
          <p:cNvPr id="584"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D784B514-CE6C-4A1B-AF0C-0D4FC5B6263C}" type="slidenum">
              <a:rPr b="0" lang="en-US" sz="1200" spc="-1" strike="noStrike">
                <a:solidFill>
                  <a:srgbClr val="000000"/>
                </a:solidFill>
                <a:latin typeface="Lucida Sans"/>
                <a:ea typeface="ＭＳ Ｐゴシック"/>
              </a:rPr>
              <a:t>&lt;number&gt;</a:t>
            </a:fld>
            <a:endParaRPr b="0" lang="en-US" sz="1200" spc="-1" strike="noStrike">
              <a:latin typeface="Arial"/>
            </a:endParaRPr>
          </a:p>
        </p:txBody>
      </p:sp>
      <p:sp>
        <p:nvSpPr>
          <p:cNvPr id="586" name="PlaceHolder 2"/>
          <p:cNvSpPr>
            <a:spLocks noGrp="1"/>
          </p:cNvSpPr>
          <p:nvPr>
            <p:ph type="sldImg"/>
          </p:nvPr>
        </p:nvSpPr>
        <p:spPr>
          <a:xfrm>
            <a:off x="290520" y="704880"/>
            <a:ext cx="6263280" cy="3523320"/>
          </a:xfrm>
          <a:prstGeom prst="rect">
            <a:avLst/>
          </a:prstGeom>
        </p:spPr>
      </p:sp>
      <p:sp>
        <p:nvSpPr>
          <p:cNvPr id="587"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B98D8536-00B1-4AA5-94B8-3089D13067F0}" type="slidenum">
              <a:rPr b="0" lang="en-US" sz="1200" spc="-1" strike="noStrike">
                <a:solidFill>
                  <a:srgbClr val="000000"/>
                </a:solidFill>
                <a:latin typeface="Times New Roman"/>
              </a:rPr>
              <a:t>&lt;number&gt;</a:t>
            </a:fld>
            <a:endParaRPr b="0" lang="en-US" sz="1200" spc="-1" strike="noStrike">
              <a:latin typeface="Arial"/>
            </a:endParaRPr>
          </a:p>
        </p:txBody>
      </p:sp>
      <p:sp>
        <p:nvSpPr>
          <p:cNvPr id="415" name="PlaceHolder 2"/>
          <p:cNvSpPr>
            <a:spLocks noGrp="1"/>
          </p:cNvSpPr>
          <p:nvPr>
            <p:ph type="sldImg"/>
          </p:nvPr>
        </p:nvSpPr>
        <p:spPr>
          <a:xfrm>
            <a:off x="290520" y="704880"/>
            <a:ext cx="6263280" cy="3523320"/>
          </a:xfrm>
          <a:prstGeom prst="rect">
            <a:avLst/>
          </a:prstGeom>
        </p:spPr>
      </p:sp>
      <p:sp>
        <p:nvSpPr>
          <p:cNvPr id="416"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CustomShape 1"/>
          <p:cNvSpPr/>
          <p:nvPr/>
        </p:nvSpPr>
        <p:spPr>
          <a:xfrm>
            <a:off x="3878280" y="8926560"/>
            <a:ext cx="2966040" cy="468720"/>
          </a:xfrm>
          <a:prstGeom prst="rect">
            <a:avLst/>
          </a:prstGeom>
          <a:noFill/>
          <a:ln w="9360">
            <a:noFill/>
          </a:ln>
        </p:spPr>
        <p:style>
          <a:lnRef idx="0"/>
          <a:fillRef idx="0"/>
          <a:effectRef idx="0"/>
          <a:fontRef idx="minor"/>
        </p:style>
        <p:txBody>
          <a:bodyPr lIns="90000" rIns="90000" tIns="45000" bIns="45000" anchor="b">
            <a:noAutofit/>
          </a:bodyPr>
          <a:p>
            <a:pPr algn="r">
              <a:lnSpc>
                <a:spcPct val="100000"/>
              </a:lnSpc>
            </a:pPr>
            <a:fld id="{36FB7687-34FE-4DA5-95BA-391BA60409C3}" type="slidenum">
              <a:rPr b="0" lang="en-US" sz="1200" spc="-1" strike="noStrike">
                <a:solidFill>
                  <a:srgbClr val="000000"/>
                </a:solidFill>
                <a:latin typeface="Times New Roman"/>
              </a:rPr>
              <a:t>&lt;number&gt;</a:t>
            </a:fld>
            <a:endParaRPr b="0" lang="en-US" sz="1200" spc="-1" strike="noStrike">
              <a:latin typeface="Arial"/>
            </a:endParaRPr>
          </a:p>
        </p:txBody>
      </p:sp>
      <p:sp>
        <p:nvSpPr>
          <p:cNvPr id="418" name="PlaceHolder 2"/>
          <p:cNvSpPr>
            <a:spLocks noGrp="1"/>
          </p:cNvSpPr>
          <p:nvPr>
            <p:ph type="sldImg"/>
          </p:nvPr>
        </p:nvSpPr>
        <p:spPr>
          <a:xfrm>
            <a:off x="290520" y="704880"/>
            <a:ext cx="6263280" cy="3523320"/>
          </a:xfrm>
          <a:prstGeom prst="rect">
            <a:avLst/>
          </a:prstGeom>
        </p:spPr>
      </p:sp>
      <p:sp>
        <p:nvSpPr>
          <p:cNvPr id="419" name="PlaceHolder 3"/>
          <p:cNvSpPr>
            <a:spLocks noGrp="1"/>
          </p:cNvSpPr>
          <p:nvPr>
            <p:ph type="body"/>
          </p:nvPr>
        </p:nvSpPr>
        <p:spPr>
          <a:xfrm>
            <a:off x="912960" y="4464000"/>
            <a:ext cx="5018760" cy="4226400"/>
          </a:xfrm>
          <a:prstGeom prst="rect">
            <a:avLst/>
          </a:prstGeom>
        </p:spPr>
        <p:txBody>
          <a:bodyPr lIns="0" rIns="0" tIns="0" bIns="0">
            <a:noAutofit/>
          </a:bodyPr>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27"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30"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31"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32"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33"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35"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36"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37"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38"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39"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40"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47" name="PlaceHolder 2"/>
          <p:cNvSpPr>
            <a:spLocks noGrp="1"/>
          </p:cNvSpPr>
          <p:nvPr>
            <p:ph type="subTitle"/>
          </p:nvPr>
        </p:nvSpPr>
        <p:spPr>
          <a:xfrm>
            <a:off x="457200" y="1203480"/>
            <a:ext cx="8228880" cy="29826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49"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51"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52"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4572000" y="730440"/>
            <a:ext cx="3889800" cy="3983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56"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57"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58"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6" name="PlaceHolder 2"/>
          <p:cNvSpPr>
            <a:spLocks noGrp="1"/>
          </p:cNvSpPr>
          <p:nvPr>
            <p:ph type="subTitle"/>
          </p:nvPr>
        </p:nvSpPr>
        <p:spPr>
          <a:xfrm>
            <a:off x="457200" y="1203480"/>
            <a:ext cx="8228880" cy="29826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60"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61"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62"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64"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65"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66"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68"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69"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71"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72"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73"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74"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76"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77"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78"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79"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80"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81"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88" name="PlaceHolder 2"/>
          <p:cNvSpPr>
            <a:spLocks noGrp="1"/>
          </p:cNvSpPr>
          <p:nvPr>
            <p:ph type="subTitle"/>
          </p:nvPr>
        </p:nvSpPr>
        <p:spPr>
          <a:xfrm>
            <a:off x="457200" y="1203480"/>
            <a:ext cx="8228880" cy="298260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90"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92"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93"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8" name="PlaceHolder 2"/>
          <p:cNvSpPr>
            <a:spLocks noGrp="1"/>
          </p:cNvSpPr>
          <p:nvPr>
            <p:ph type="body"/>
          </p:nvPr>
        </p:nvSpPr>
        <p:spPr>
          <a:xfrm>
            <a:off x="457200" y="1203480"/>
            <a:ext cx="822888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0" y="730440"/>
            <a:ext cx="3889800" cy="3983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97"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101"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105"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107"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109" name="PlaceHolder 2"/>
          <p:cNvSpPr>
            <a:spLocks noGrp="1"/>
          </p:cNvSpPr>
          <p:nvPr>
            <p:ph type="body"/>
          </p:nvPr>
        </p:nvSpPr>
        <p:spPr>
          <a:xfrm>
            <a:off x="457200" y="1203480"/>
            <a:ext cx="8228880" cy="142236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112"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113"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114"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
        <p:nvSpPr>
          <p:cNvPr id="115" name="PlaceHolder 5"/>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117" name="PlaceHolder 2"/>
          <p:cNvSpPr>
            <a:spLocks noGrp="1"/>
          </p:cNvSpPr>
          <p:nvPr>
            <p:ph type="body"/>
          </p:nvPr>
        </p:nvSpPr>
        <p:spPr>
          <a:xfrm>
            <a:off x="457200" y="1203480"/>
            <a:ext cx="2649600" cy="1422360"/>
          </a:xfrm>
          <a:prstGeom prst="rect">
            <a:avLst/>
          </a:prstGeom>
        </p:spPr>
        <p:txBody>
          <a:bodyPr lIns="0" rIns="0" tIns="0" bIns="0">
            <a:normAutofit/>
          </a:bodyPr>
          <a:p>
            <a:endParaRPr b="0" lang="en-US" sz="3200" spc="-1" strike="noStrike">
              <a:latin typeface="Arial"/>
            </a:endParaRPr>
          </a:p>
        </p:txBody>
      </p:sp>
      <p:sp>
        <p:nvSpPr>
          <p:cNvPr id="118" name="PlaceHolder 3"/>
          <p:cNvSpPr>
            <a:spLocks noGrp="1"/>
          </p:cNvSpPr>
          <p:nvPr>
            <p:ph type="body"/>
          </p:nvPr>
        </p:nvSpPr>
        <p:spPr>
          <a:xfrm>
            <a:off x="3239640" y="1203480"/>
            <a:ext cx="2649600" cy="1422360"/>
          </a:xfrm>
          <a:prstGeom prst="rect">
            <a:avLst/>
          </a:prstGeom>
        </p:spPr>
        <p:txBody>
          <a:bodyPr lIns="0" rIns="0" tIns="0" bIns="0">
            <a:normAutofit/>
          </a:bodyPr>
          <a:p>
            <a:endParaRPr b="0" lang="en-US" sz="3200" spc="-1" strike="noStrike">
              <a:latin typeface="Arial"/>
            </a:endParaRPr>
          </a:p>
        </p:txBody>
      </p:sp>
      <p:sp>
        <p:nvSpPr>
          <p:cNvPr id="119" name="PlaceHolder 4"/>
          <p:cNvSpPr>
            <a:spLocks noGrp="1"/>
          </p:cNvSpPr>
          <p:nvPr>
            <p:ph type="body"/>
          </p:nvPr>
        </p:nvSpPr>
        <p:spPr>
          <a:xfrm>
            <a:off x="6022080" y="1203480"/>
            <a:ext cx="2649600" cy="1422360"/>
          </a:xfrm>
          <a:prstGeom prst="rect">
            <a:avLst/>
          </a:prstGeom>
        </p:spPr>
        <p:txBody>
          <a:bodyPr lIns="0" rIns="0" tIns="0" bIns="0">
            <a:normAutofit/>
          </a:bodyPr>
          <a:p>
            <a:endParaRPr b="0" lang="en-US" sz="3200" spc="-1" strike="noStrike">
              <a:latin typeface="Arial"/>
            </a:endParaRPr>
          </a:p>
        </p:txBody>
      </p:sp>
      <p:sp>
        <p:nvSpPr>
          <p:cNvPr id="120" name="PlaceHolder 5"/>
          <p:cNvSpPr>
            <a:spLocks noGrp="1"/>
          </p:cNvSpPr>
          <p:nvPr>
            <p:ph type="body"/>
          </p:nvPr>
        </p:nvSpPr>
        <p:spPr>
          <a:xfrm>
            <a:off x="457200" y="2761200"/>
            <a:ext cx="2649600" cy="1422360"/>
          </a:xfrm>
          <a:prstGeom prst="rect">
            <a:avLst/>
          </a:prstGeom>
        </p:spPr>
        <p:txBody>
          <a:bodyPr lIns="0" rIns="0" tIns="0" bIns="0">
            <a:normAutofit/>
          </a:bodyPr>
          <a:p>
            <a:endParaRPr b="0" lang="en-US" sz="3200" spc="-1" strike="noStrike">
              <a:latin typeface="Arial"/>
            </a:endParaRPr>
          </a:p>
        </p:txBody>
      </p:sp>
      <p:sp>
        <p:nvSpPr>
          <p:cNvPr id="121" name="PlaceHolder 6"/>
          <p:cNvSpPr>
            <a:spLocks noGrp="1"/>
          </p:cNvSpPr>
          <p:nvPr>
            <p:ph type="body"/>
          </p:nvPr>
        </p:nvSpPr>
        <p:spPr>
          <a:xfrm>
            <a:off x="3239640" y="2761200"/>
            <a:ext cx="2649600" cy="1422360"/>
          </a:xfrm>
          <a:prstGeom prst="rect">
            <a:avLst/>
          </a:prstGeom>
        </p:spPr>
        <p:txBody>
          <a:bodyPr lIns="0" rIns="0" tIns="0" bIns="0">
            <a:normAutofit/>
          </a:bodyPr>
          <a:p>
            <a:endParaRPr b="0" lang="en-US" sz="3200" spc="-1" strike="noStrike">
              <a:latin typeface="Arial"/>
            </a:endParaRPr>
          </a:p>
        </p:txBody>
      </p:sp>
      <p:sp>
        <p:nvSpPr>
          <p:cNvPr id="122" name="PlaceHolder 7"/>
          <p:cNvSpPr>
            <a:spLocks noGrp="1"/>
          </p:cNvSpPr>
          <p:nvPr>
            <p:ph type="body"/>
          </p:nvPr>
        </p:nvSpPr>
        <p:spPr>
          <a:xfrm>
            <a:off x="6022080" y="2761200"/>
            <a:ext cx="264960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10"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11"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0" y="730440"/>
            <a:ext cx="3889800" cy="39830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15"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16" name="PlaceHolder 3"/>
          <p:cNvSpPr>
            <a:spLocks noGrp="1"/>
          </p:cNvSpPr>
          <p:nvPr>
            <p:ph type="body"/>
          </p:nvPr>
        </p:nvSpPr>
        <p:spPr>
          <a:xfrm>
            <a:off x="4673880" y="1203480"/>
            <a:ext cx="4015440" cy="2982600"/>
          </a:xfrm>
          <a:prstGeom prst="rect">
            <a:avLst/>
          </a:prstGeom>
        </p:spPr>
        <p:txBody>
          <a:bodyPr lIns="0" rIns="0" tIns="0" bIns="0">
            <a:normAutofit/>
          </a:bodyPr>
          <a:p>
            <a:endParaRPr b="0" lang="en-US" sz="3200" spc="-1" strike="noStrike">
              <a:latin typeface="Arial"/>
            </a:endParaRPr>
          </a:p>
        </p:txBody>
      </p:sp>
      <p:sp>
        <p:nvSpPr>
          <p:cNvPr id="17" name="PlaceHolder 4"/>
          <p:cNvSpPr>
            <a:spLocks noGrp="1"/>
          </p:cNvSpPr>
          <p:nvPr>
            <p:ph type="body"/>
          </p:nvPr>
        </p:nvSpPr>
        <p:spPr>
          <a:xfrm>
            <a:off x="45720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19" name="PlaceHolder 2"/>
          <p:cNvSpPr>
            <a:spLocks noGrp="1"/>
          </p:cNvSpPr>
          <p:nvPr>
            <p:ph type="body"/>
          </p:nvPr>
        </p:nvSpPr>
        <p:spPr>
          <a:xfrm>
            <a:off x="457200" y="1203480"/>
            <a:ext cx="4015440" cy="2982600"/>
          </a:xfrm>
          <a:prstGeom prst="rect">
            <a:avLst/>
          </a:prstGeom>
        </p:spPr>
        <p:txBody>
          <a:bodyPr lIns="0" rIns="0" tIns="0" bIns="0">
            <a:normAutofit/>
          </a:bodyPr>
          <a:p>
            <a:endParaRPr b="0" lang="en-US" sz="3200" spc="-1" strike="noStrike">
              <a:latin typeface="Arial"/>
            </a:endParaRPr>
          </a:p>
        </p:txBody>
      </p:sp>
      <p:sp>
        <p:nvSpPr>
          <p:cNvPr id="20"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21" name="PlaceHolder 4"/>
          <p:cNvSpPr>
            <a:spLocks noGrp="1"/>
          </p:cNvSpPr>
          <p:nvPr>
            <p:ph type="body"/>
          </p:nvPr>
        </p:nvSpPr>
        <p:spPr>
          <a:xfrm>
            <a:off x="4673880" y="2761200"/>
            <a:ext cx="4015440" cy="142236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0" y="534960"/>
            <a:ext cx="3889800" cy="1250280"/>
          </a:xfrm>
          <a:prstGeom prst="rect">
            <a:avLst/>
          </a:prstGeom>
        </p:spPr>
        <p:txBody>
          <a:bodyPr lIns="0" rIns="0" tIns="0" bIns="0" anchor="ctr">
            <a:spAutoFit/>
          </a:bodyPr>
          <a:p>
            <a:pPr algn="ctr"/>
            <a:endParaRPr b="0" lang="en-US" sz="4400" spc="-1" strike="noStrike">
              <a:latin typeface="Arial"/>
            </a:endParaRPr>
          </a:p>
        </p:txBody>
      </p:sp>
      <p:sp>
        <p:nvSpPr>
          <p:cNvPr id="23" name="PlaceHolder 2"/>
          <p:cNvSpPr>
            <a:spLocks noGrp="1"/>
          </p:cNvSpPr>
          <p:nvPr>
            <p:ph type="body"/>
          </p:nvPr>
        </p:nvSpPr>
        <p:spPr>
          <a:xfrm>
            <a:off x="457200" y="1203480"/>
            <a:ext cx="4015440" cy="1422360"/>
          </a:xfrm>
          <a:prstGeom prst="rect">
            <a:avLst/>
          </a:prstGeom>
        </p:spPr>
        <p:txBody>
          <a:bodyPr lIns="0" rIns="0" tIns="0" bIns="0">
            <a:normAutofit/>
          </a:bodyPr>
          <a:p>
            <a:endParaRPr b="0" lang="en-US" sz="3200" spc="-1" strike="noStrike">
              <a:latin typeface="Arial"/>
            </a:endParaRPr>
          </a:p>
        </p:txBody>
      </p:sp>
      <p:sp>
        <p:nvSpPr>
          <p:cNvPr id="24" name="PlaceHolder 3"/>
          <p:cNvSpPr>
            <a:spLocks noGrp="1"/>
          </p:cNvSpPr>
          <p:nvPr>
            <p:ph type="body"/>
          </p:nvPr>
        </p:nvSpPr>
        <p:spPr>
          <a:xfrm>
            <a:off x="4673880" y="1203480"/>
            <a:ext cx="4015440" cy="1422360"/>
          </a:xfrm>
          <a:prstGeom prst="rect">
            <a:avLst/>
          </a:prstGeom>
        </p:spPr>
        <p:txBody>
          <a:bodyPr lIns="0" rIns="0" tIns="0" bIns="0">
            <a:normAutofit/>
          </a:bodyPr>
          <a:p>
            <a:endParaRPr b="0" lang="en-US" sz="3200" spc="-1" strike="noStrike">
              <a:latin typeface="Arial"/>
            </a:endParaRPr>
          </a:p>
        </p:txBody>
      </p:sp>
      <p:sp>
        <p:nvSpPr>
          <p:cNvPr id="25" name="PlaceHolder 4"/>
          <p:cNvSpPr>
            <a:spLocks noGrp="1"/>
          </p:cNvSpPr>
          <p:nvPr>
            <p:ph type="body"/>
          </p:nvPr>
        </p:nvSpPr>
        <p:spPr>
          <a:xfrm>
            <a:off x="457200" y="2761200"/>
            <a:ext cx="8228880" cy="142236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9" descr=""/>
          <p:cNvPicPr/>
          <p:nvPr/>
        </p:nvPicPr>
        <p:blipFill>
          <a:blip r:embed="rId2"/>
          <a:stretch/>
        </p:blipFill>
        <p:spPr>
          <a:xfrm>
            <a:off x="273960" y="285840"/>
            <a:ext cx="867960" cy="873720"/>
          </a:xfrm>
          <a:prstGeom prst="rect">
            <a:avLst/>
          </a:prstGeom>
          <a:ln>
            <a:noFill/>
          </a:ln>
        </p:spPr>
      </p:pic>
      <p:sp>
        <p:nvSpPr>
          <p:cNvPr id="1" name="CustomShape 1" hidden="1"/>
          <p:cNvSpPr/>
          <p:nvPr/>
        </p:nvSpPr>
        <p:spPr>
          <a:xfrm>
            <a:off x="76320" y="4320"/>
            <a:ext cx="1294200" cy="25704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a4001d"/>
                </a:solidFill>
                <a:latin typeface="Calibri"/>
                <a:ea typeface="ＭＳ Ｐゴシック"/>
              </a:rPr>
              <a:t>Dan Jurafsky</a:t>
            </a:r>
            <a:endParaRPr b="0" lang="en-US" sz="1100" spc="-1" strike="noStrike">
              <a:latin typeface="Arial"/>
            </a:endParaRPr>
          </a:p>
        </p:txBody>
      </p:sp>
      <p:pic>
        <p:nvPicPr>
          <p:cNvPr id="2" name="Picture 8" descr="wordcloud2.jpg"/>
          <p:cNvPicPr/>
          <p:nvPr/>
        </p:nvPicPr>
        <p:blipFill>
          <a:blip r:embed="rId3"/>
          <a:srcRect l="19741" t="8414" r="20306" b="8153"/>
          <a:stretch/>
        </p:blipFill>
        <p:spPr>
          <a:xfrm>
            <a:off x="781560" y="165960"/>
            <a:ext cx="2646360" cy="4767120"/>
          </a:xfrm>
          <a:prstGeom prst="rect">
            <a:avLst/>
          </a:prstGeom>
          <a:ln>
            <a:noFill/>
          </a:ln>
        </p:spPr>
      </p:pic>
      <p:sp>
        <p:nvSpPr>
          <p:cNvPr id="3" name="PlaceHolder 2"/>
          <p:cNvSpPr>
            <a:spLocks noGrp="1"/>
          </p:cNvSpPr>
          <p:nvPr>
            <p:ph type="title"/>
          </p:nvPr>
        </p:nvSpPr>
        <p:spPr>
          <a:xfrm>
            <a:off x="4572000" y="730440"/>
            <a:ext cx="3889800" cy="8589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4" name="PlaceHolder 3"/>
          <p:cNvSpPr>
            <a:spLocks noGrp="1"/>
          </p:cNvSpPr>
          <p:nvPr>
            <p:ph type="body"/>
          </p:nvPr>
        </p:nvSpPr>
        <p:spPr>
          <a:xfrm>
            <a:off x="457200" y="1203480"/>
            <a:ext cx="8228880" cy="2982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Picture 9" descr=""/>
          <p:cNvPicPr/>
          <p:nvPr/>
        </p:nvPicPr>
        <p:blipFill>
          <a:blip r:embed="rId2"/>
          <a:stretch/>
        </p:blipFill>
        <p:spPr>
          <a:xfrm>
            <a:off x="273960" y="285840"/>
            <a:ext cx="867960" cy="873720"/>
          </a:xfrm>
          <a:prstGeom prst="rect">
            <a:avLst/>
          </a:prstGeom>
          <a:ln>
            <a:noFill/>
          </a:ln>
        </p:spPr>
      </p:pic>
      <p:sp>
        <p:nvSpPr>
          <p:cNvPr id="42" name="CustomShape 1"/>
          <p:cNvSpPr/>
          <p:nvPr/>
        </p:nvSpPr>
        <p:spPr>
          <a:xfrm>
            <a:off x="76320" y="4320"/>
            <a:ext cx="1294200" cy="25704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a4001d"/>
                </a:solidFill>
                <a:latin typeface="Calibri"/>
                <a:ea typeface="ＭＳ Ｐゴシック"/>
              </a:rPr>
              <a:t>Dan Jurafsky</a:t>
            </a:r>
            <a:endParaRPr b="0" lang="en-US" sz="1100" spc="-1" strike="noStrike">
              <a:latin typeface="Arial"/>
            </a:endParaRPr>
          </a:p>
        </p:txBody>
      </p:sp>
      <p:sp>
        <p:nvSpPr>
          <p:cNvPr id="43" name="CustomShape 2"/>
          <p:cNvSpPr/>
          <p:nvPr/>
        </p:nvSpPr>
        <p:spPr>
          <a:xfrm rot="5400000">
            <a:off x="-2547000" y="2548080"/>
            <a:ext cx="5142600" cy="44640"/>
          </a:xfrm>
          <a:prstGeom prst="rect">
            <a:avLst/>
          </a:prstGeom>
          <a:solidFill>
            <a:srgbClr val="a40508"/>
          </a:solidFill>
          <a:ln w="9360">
            <a:solidFill>
              <a:srgbClr val="a4001d"/>
            </a:solidFill>
            <a:miter/>
          </a:ln>
        </p:spPr>
        <p:style>
          <a:lnRef idx="0"/>
          <a:fillRef idx="0"/>
          <a:effectRef idx="0"/>
          <a:fontRef idx="minor"/>
        </p:style>
      </p:sp>
      <p:sp>
        <p:nvSpPr>
          <p:cNvPr id="44" name="PlaceHolder 3"/>
          <p:cNvSpPr>
            <a:spLocks noGrp="1"/>
          </p:cNvSpPr>
          <p:nvPr>
            <p:ph type="title"/>
          </p:nvPr>
        </p:nvSpPr>
        <p:spPr>
          <a:xfrm>
            <a:off x="457200" y="205200"/>
            <a:ext cx="8229240" cy="858600"/>
          </a:xfrm>
          <a:prstGeom prst="rect">
            <a:avLst/>
          </a:prstGeom>
        </p:spPr>
        <p:txBody>
          <a:bodyPr lIns="0" rIns="0" tIns="0" bIns="0" anchor="ctr">
            <a:noAutofit/>
          </a:bodyPr>
          <a:p>
            <a:pPr algn="ctr"/>
            <a:r>
              <a:rPr b="0" lang="en-US" sz="4400" spc="-1" strike="noStrike">
                <a:latin typeface="Arial"/>
              </a:rPr>
              <a:t>Cli</a:t>
            </a:r>
            <a:r>
              <a:rPr b="0" lang="en-US" sz="4400" spc="-1" strike="noStrike">
                <a:latin typeface="Arial"/>
              </a:rPr>
              <a:t>ck </a:t>
            </a:r>
            <a:r>
              <a:rPr b="0" lang="en-US" sz="4400" spc="-1" strike="noStrike">
                <a:latin typeface="Arial"/>
              </a:rPr>
              <a:t>to </a:t>
            </a:r>
            <a:r>
              <a:rPr b="0" lang="en-US" sz="4400" spc="-1" strike="noStrike">
                <a:latin typeface="Arial"/>
              </a:rPr>
              <a:t>edi</a:t>
            </a:r>
            <a:r>
              <a:rPr b="0" lang="en-US" sz="4400" spc="-1" strike="noStrike">
                <a:latin typeface="Arial"/>
              </a:rPr>
              <a:t>t </a:t>
            </a:r>
            <a:r>
              <a:rPr b="0" lang="en-US" sz="4400" spc="-1" strike="noStrike">
                <a:latin typeface="Arial"/>
              </a:rPr>
              <a:t>the </a:t>
            </a:r>
            <a:r>
              <a:rPr b="0" lang="en-US" sz="4400" spc="-1" strike="noStrike">
                <a:latin typeface="Arial"/>
              </a:rPr>
              <a:t>title </a:t>
            </a:r>
            <a:r>
              <a:rPr b="0" lang="en-US" sz="4400" spc="-1" strike="noStrike">
                <a:latin typeface="Arial"/>
              </a:rPr>
              <a:t>tex</a:t>
            </a:r>
            <a:r>
              <a:rPr b="0" lang="en-US" sz="4400" spc="-1" strike="noStrike">
                <a:latin typeface="Arial"/>
              </a:rPr>
              <a:t>t </a:t>
            </a:r>
            <a:r>
              <a:rPr b="0" lang="en-US" sz="4400" spc="-1" strike="noStrike">
                <a:latin typeface="Arial"/>
              </a:rPr>
              <a:t>for</a:t>
            </a:r>
            <a:r>
              <a:rPr b="0" lang="en-US" sz="4400" spc="-1" strike="noStrike">
                <a:latin typeface="Arial"/>
              </a:rPr>
              <a:t>ma</a:t>
            </a:r>
            <a:r>
              <a:rPr b="0" lang="en-US" sz="4400" spc="-1" strike="noStrike">
                <a:latin typeface="Arial"/>
              </a:rPr>
              <a:t>t</a:t>
            </a:r>
            <a:endParaRPr b="0" lang="en-US" sz="4400" spc="-1" strike="noStrike">
              <a:latin typeface="Arial"/>
            </a:endParaRPr>
          </a:p>
        </p:txBody>
      </p:sp>
      <p:sp>
        <p:nvSpPr>
          <p:cNvPr id="45"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 name="Picture 9" descr=""/>
          <p:cNvPicPr/>
          <p:nvPr/>
        </p:nvPicPr>
        <p:blipFill>
          <a:blip r:embed="rId2"/>
          <a:stretch/>
        </p:blipFill>
        <p:spPr>
          <a:xfrm>
            <a:off x="273960" y="285840"/>
            <a:ext cx="867960" cy="873720"/>
          </a:xfrm>
          <a:prstGeom prst="rect">
            <a:avLst/>
          </a:prstGeom>
          <a:ln>
            <a:noFill/>
          </a:ln>
        </p:spPr>
      </p:pic>
      <p:sp>
        <p:nvSpPr>
          <p:cNvPr id="83" name="CustomShape 1"/>
          <p:cNvSpPr/>
          <p:nvPr/>
        </p:nvSpPr>
        <p:spPr>
          <a:xfrm>
            <a:off x="76320" y="4320"/>
            <a:ext cx="1294200" cy="25704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a4001d"/>
                </a:solidFill>
                <a:latin typeface="Calibri"/>
                <a:ea typeface="ＭＳ Ｐゴシック"/>
              </a:rPr>
              <a:t>Dan Jurafsky</a:t>
            </a:r>
            <a:endParaRPr b="0" lang="en-US" sz="1100" spc="-1" strike="noStrike">
              <a:latin typeface="Arial"/>
            </a:endParaRPr>
          </a:p>
        </p:txBody>
      </p:sp>
      <p:sp>
        <p:nvSpPr>
          <p:cNvPr id="84" name="CustomShape 2"/>
          <p:cNvSpPr/>
          <p:nvPr/>
        </p:nvSpPr>
        <p:spPr>
          <a:xfrm rot="5400000">
            <a:off x="-2547000" y="2548080"/>
            <a:ext cx="5142600" cy="44640"/>
          </a:xfrm>
          <a:prstGeom prst="rect">
            <a:avLst/>
          </a:prstGeom>
          <a:solidFill>
            <a:srgbClr val="a40508"/>
          </a:solidFill>
          <a:ln w="9360">
            <a:solidFill>
              <a:srgbClr val="a4001d"/>
            </a:solidFill>
            <a:miter/>
          </a:ln>
        </p:spPr>
        <p:style>
          <a:lnRef idx="0"/>
          <a:fillRef idx="0"/>
          <a:effectRef idx="0"/>
          <a:fontRef idx="minor"/>
        </p:style>
      </p:sp>
      <p:sp>
        <p:nvSpPr>
          <p:cNvPr id="85" name="PlaceHolder 3"/>
          <p:cNvSpPr>
            <a:spLocks noGrp="1"/>
          </p:cNvSpPr>
          <p:nvPr>
            <p:ph type="title"/>
          </p:nvPr>
        </p:nvSpPr>
        <p:spPr>
          <a:xfrm>
            <a:off x="4572000" y="730440"/>
            <a:ext cx="3889800" cy="858960"/>
          </a:xfrm>
          <a:prstGeom prst="rect">
            <a:avLst/>
          </a:prstGeom>
        </p:spPr>
        <p:txBody>
          <a:bodyPr lIns="0" rIns="0" tIns="0" bIns="0" anchor="ctr">
            <a:spAutoFit/>
          </a:bodyPr>
          <a:p>
            <a:r>
              <a:rPr b="0" lang="en-US" sz="1800" spc="-1" strike="noStrike">
                <a:latin typeface="Arial"/>
              </a:rPr>
              <a:t>Click to edit the title text format</a:t>
            </a:r>
            <a:endParaRPr b="0" lang="en-US" sz="1800" spc="-1" strike="noStrike">
              <a:latin typeface="Arial"/>
            </a:endParaRPr>
          </a:p>
        </p:txBody>
      </p:sp>
      <p:sp>
        <p:nvSpPr>
          <p:cNvPr id="86" name="PlaceHolder 4"/>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slideLayout" Target="../slideLayouts/slideLayout2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wmf"/><Relationship Id="rId3" Type="http://schemas.openxmlformats.org/officeDocument/2006/relationships/slideLayout" Target="../slideLayouts/slideLayout29.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wmf"/><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2.wmf"/><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www.speech.sri.com/projects/srilm/" TargetMode="External"/><Relationship Id="rId2" Type="http://schemas.openxmlformats.org/officeDocument/2006/relationships/hyperlink" Target="http://www.speech.sri.com/projects/srilm/" TargetMode="External"/><Relationship Id="rId3" Type="http://schemas.openxmlformats.org/officeDocument/2006/relationships/hyperlink" Target="https://kheafield.com/code/kenlm/" TargetMode="External"/><Relationship Id="rId4" Type="http://schemas.openxmlformats.org/officeDocument/2006/relationships/slideLayout" Target="../slideLayouts/slideLayout13.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3.tif"/><Relationship Id="rId2" Type="http://schemas.openxmlformats.org/officeDocument/2006/relationships/image" Target="../media/image24.tif"/><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googleresearch.blogspot.com/2006/08/all-our-n-gram-are-belong-to-you.html" TargetMode="External"/><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wmf"/><Relationship Id="rId4" Type="http://schemas.openxmlformats.org/officeDocument/2006/relationships/slideLayout" Target="../slideLayouts/slideLayout13.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9.wmf"/><Relationship Id="rId2" Type="http://schemas.openxmlformats.org/officeDocument/2006/relationships/slideLayout" Target="../slideLayouts/slideLayout13.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slideLayout" Target="../slideLayouts/slideLayout1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 Id="rId3" Type="http://schemas.openxmlformats.org/officeDocument/2006/relationships/slideLayout" Target="../slideLayouts/slideLayout13.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40.wmf"/><Relationship Id="rId2" Type="http://schemas.openxmlformats.org/officeDocument/2006/relationships/image" Target="../media/image41.png"/><Relationship Id="rId3" Type="http://schemas.openxmlformats.org/officeDocument/2006/relationships/image" Target="../media/image42.wmf"/><Relationship Id="rId4" Type="http://schemas.openxmlformats.org/officeDocument/2006/relationships/slideLayout" Target="../slideLayouts/slideLayout13.xml"/><Relationship Id="rId5"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43.wmf"/><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44.wmf"/><Relationship Id="rId2" Type="http://schemas.openxmlformats.org/officeDocument/2006/relationships/image" Target="../media/image45.wmf"/><Relationship Id="rId3"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13.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6.wmf"/><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47.wmf"/><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48.wmf"/><Relationship Id="rId2" Type="http://schemas.openxmlformats.org/officeDocument/2006/relationships/slideLayout" Target="../slideLayouts/slideLayout13.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49.wmf"/><Relationship Id="rId2" Type="http://schemas.openxmlformats.org/officeDocument/2006/relationships/image" Target="../media/image50.wmf"/><Relationship Id="rId3" Type="http://schemas.openxmlformats.org/officeDocument/2006/relationships/image" Target="../media/image51.wmf"/><Relationship Id="rId4" Type="http://schemas.openxmlformats.org/officeDocument/2006/relationships/slideLayout" Target="../slideLayouts/slideLayout13.xml"/><Relationship Id="rId5"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52.wmf"/><Relationship Id="rId2" Type="http://schemas.openxmlformats.org/officeDocument/2006/relationships/image" Target="../media/image53.wmf"/><Relationship Id="rId3" Type="http://schemas.openxmlformats.org/officeDocument/2006/relationships/slideLayout" Target="../slideLayouts/slideLayout13.xml"/><Relationship Id="rId4"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54.wmf"/><Relationship Id="rId2" Type="http://schemas.openxmlformats.org/officeDocument/2006/relationships/image" Target="../media/image55.wmf"/><Relationship Id="rId3"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wmf"/><Relationship Id="rId3"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wmf"/><Relationship Id="rId3" Type="http://schemas.openxmlformats.org/officeDocument/2006/relationships/image" Target="../media/image9.wmf"/><Relationship Id="rId4" Type="http://schemas.openxmlformats.org/officeDocument/2006/relationships/slideLayout" Target="../slideLayouts/slideLayout13.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wmf"/><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Introduction to N-grams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130"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CustomShape 1"/>
          <p:cNvSpPr/>
          <p:nvPr/>
        </p:nvSpPr>
        <p:spPr>
          <a:xfrm>
            <a:off x="685800" y="1486080"/>
            <a:ext cx="7771320" cy="3085200"/>
          </a:xfrm>
          <a:prstGeom prst="rect">
            <a:avLst/>
          </a:prstGeom>
          <a:noFill/>
          <a:ln w="9360">
            <a:noFill/>
          </a:ln>
        </p:spPr>
        <p:style>
          <a:lnRef idx="0"/>
          <a:fillRef idx="0"/>
          <a:effectRef idx="0"/>
          <a:fontRef idx="minor"/>
        </p:style>
        <p:txBody>
          <a:bodyPr lIns="90000" rIns="90000" tIns="45000" bIns="45000">
            <a:noAutofit/>
          </a:bodyPr>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157" name="CustomShape 2"/>
          <p:cNvSpPr/>
          <p:nvPr/>
        </p:nvSpPr>
        <p:spPr>
          <a:xfrm>
            <a:off x="1371600" y="13320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Simplest case: Unigram model</a:t>
            </a:r>
            <a:endParaRPr b="0" lang="en-US" sz="3200" spc="-1" strike="noStrike">
              <a:latin typeface="Arial"/>
            </a:endParaRPr>
          </a:p>
        </p:txBody>
      </p:sp>
      <p:sp>
        <p:nvSpPr>
          <p:cNvPr id="158" name="CustomShape 3"/>
          <p:cNvSpPr/>
          <p:nvPr/>
        </p:nvSpPr>
        <p:spPr>
          <a:xfrm>
            <a:off x="685800" y="2792520"/>
            <a:ext cx="8076240" cy="22244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ourier New"/>
                <a:ea typeface="ＭＳ Ｐゴシック"/>
              </a:rPr>
              <a:t>fifth, an, of, futures, the, an, incorporated, a, a, the, inflation, most, dollars, quarter, in, is, mass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ourier New"/>
                <a:ea typeface="ＭＳ Ｐゴシック"/>
              </a:rPr>
              <a:t>thrift, did, eighty, said, hard, 'm, july, bullish</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ourier New"/>
                <a:ea typeface="ＭＳ Ｐゴシック"/>
              </a:rPr>
              <a:t>that, or, limited, the</a:t>
            </a:r>
            <a:endParaRPr b="0" lang="en-US" sz="2000" spc="-1" strike="noStrike">
              <a:latin typeface="Arial"/>
            </a:endParaRPr>
          </a:p>
        </p:txBody>
      </p:sp>
      <p:sp>
        <p:nvSpPr>
          <p:cNvPr id="159" name="CustomShape 4"/>
          <p:cNvSpPr/>
          <p:nvPr/>
        </p:nvSpPr>
        <p:spPr>
          <a:xfrm>
            <a:off x="452880" y="2073600"/>
            <a:ext cx="8416800" cy="3945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ＭＳ Ｐゴシック"/>
              </a:rPr>
              <a:t>Some automatically generated sentences from a unigram model</a:t>
            </a:r>
            <a:endParaRPr b="0" lang="en-US" sz="2000" spc="-1" strike="noStrike">
              <a:latin typeface="Arial"/>
            </a:endParaRPr>
          </a:p>
        </p:txBody>
      </p:sp>
      <p:pic>
        <p:nvPicPr>
          <p:cNvPr id="160" name="" descr=""/>
          <p:cNvPicPr/>
          <p:nvPr/>
        </p:nvPicPr>
        <p:blipFill>
          <a:blip r:embed="rId1"/>
          <a:stretch/>
        </p:blipFill>
        <p:spPr>
          <a:xfrm>
            <a:off x="1752480" y="1117440"/>
            <a:ext cx="4647600" cy="104076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CustomShape 1"/>
          <p:cNvSpPr/>
          <p:nvPr/>
        </p:nvSpPr>
        <p:spPr>
          <a:xfrm>
            <a:off x="762120" y="1257480"/>
            <a:ext cx="7771320" cy="3656520"/>
          </a:xfrm>
          <a:prstGeom prst="rect">
            <a:avLst/>
          </a:prstGeom>
          <a:noFill/>
          <a:ln w="9360">
            <a:noFill/>
          </a:ln>
        </p:spPr>
        <p:style>
          <a:lnRef idx="0"/>
          <a:fillRef idx="0"/>
          <a:effectRef idx="0"/>
          <a:fontRef idx="minor"/>
        </p:style>
        <p:txBody>
          <a:bodyPr lIns="90000" rIns="90000" tIns="45000" bIns="45000">
            <a:noAutofit/>
          </a:bodyPr>
          <a:p>
            <a:pPr marL="343080" indent="-342000">
              <a:lnSpc>
                <a:spcPct val="100000"/>
              </a:lnSpc>
              <a:spcBef>
                <a:spcPts val="479"/>
              </a:spcBef>
              <a:buSzPct val="100000"/>
              <a:buBlip>
                <a:blip r:embed="rId1"/>
              </a:buBlip>
            </a:pPr>
            <a:r>
              <a:rPr b="0" lang="en-US" sz="2400" spc="-1" strike="noStrike">
                <a:solidFill>
                  <a:srgbClr val="000000"/>
                </a:solidFill>
                <a:latin typeface="Calibri"/>
                <a:ea typeface="ＭＳ Ｐゴシック"/>
              </a:rPr>
              <a:t>Condition on the previous word:</a:t>
            </a:r>
            <a:endParaRPr b="0" lang="en-US" sz="2400" spc="-1" strike="noStrike">
              <a:latin typeface="Arial"/>
            </a:endParaRPr>
          </a:p>
          <a:p>
            <a:pPr marL="343080" indent="-342000">
              <a:lnSpc>
                <a:spcPct val="100000"/>
              </a:lnSpc>
              <a:spcBef>
                <a:spcPts val="479"/>
              </a:spcBef>
            </a:pPr>
            <a:endParaRPr b="0" lang="en-US" sz="2400" spc="-1" strike="noStrike">
              <a:latin typeface="Arial"/>
            </a:endParaRPr>
          </a:p>
          <a:p>
            <a:pPr marL="343080" indent="-342000">
              <a:lnSpc>
                <a:spcPct val="100000"/>
              </a:lnSpc>
              <a:spcBef>
                <a:spcPts val="479"/>
              </a:spcBef>
            </a:pPr>
            <a:endParaRPr b="0" lang="en-US" sz="2400" spc="-1" strike="noStrike">
              <a:latin typeface="Arial"/>
            </a:endParaRPr>
          </a:p>
          <a:p>
            <a:pPr marL="343080" indent="-342000">
              <a:lnSpc>
                <a:spcPct val="100000"/>
              </a:lnSpc>
              <a:spcBef>
                <a:spcPts val="479"/>
              </a:spcBef>
            </a:pPr>
            <a:endParaRPr b="0" lang="en-US" sz="2400" spc="-1" strike="noStrike">
              <a:latin typeface="Arial"/>
            </a:endParaRPr>
          </a:p>
          <a:p>
            <a:pPr marL="343080" indent="-342000">
              <a:lnSpc>
                <a:spcPct val="100000"/>
              </a:lnSpc>
              <a:spcBef>
                <a:spcPts val="479"/>
              </a:spcBef>
            </a:pPr>
            <a:endParaRPr b="0" lang="en-US" sz="2400" spc="-1" strike="noStrike">
              <a:latin typeface="Arial"/>
            </a:endParaRPr>
          </a:p>
          <a:p>
            <a:pPr marL="343080" indent="-342000">
              <a:lnSpc>
                <a:spcPct val="100000"/>
              </a:lnSpc>
              <a:spcBef>
                <a:spcPts val="479"/>
              </a:spcBef>
            </a:pPr>
            <a:endParaRPr b="0" lang="en-US" sz="2400" spc="-1" strike="noStrike">
              <a:latin typeface="Arial"/>
            </a:endParaRPr>
          </a:p>
        </p:txBody>
      </p:sp>
      <p:sp>
        <p:nvSpPr>
          <p:cNvPr id="162" name="CustomShape 2"/>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Bigram model</a:t>
            </a:r>
            <a:endParaRPr b="0" lang="en-US" sz="3200" spc="-1" strike="noStrike">
              <a:latin typeface="Arial"/>
            </a:endParaRPr>
          </a:p>
        </p:txBody>
      </p:sp>
      <p:sp>
        <p:nvSpPr>
          <p:cNvPr id="163" name="CustomShape 3"/>
          <p:cNvSpPr/>
          <p:nvPr/>
        </p:nvSpPr>
        <p:spPr>
          <a:xfrm>
            <a:off x="228600" y="2778120"/>
            <a:ext cx="8609400" cy="22842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ourier New"/>
                <a:ea typeface="ＭＳ Ｐゴシック"/>
              </a:rPr>
              <a:t>texaco, rose, one, in, this, issue, is, pursuing, growth, in, a, boiler, house, said, mr., gurria, mexico, 's, motion, control, proposal, without, permission, from, five, hundred, fifty, five, yen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ＭＳ Ｐゴシック"/>
              </a:rPr>
              <a:t>outside, new, car, parking, lot, of, the, agreement, reached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ＭＳ Ｐゴシック"/>
              </a:rPr>
              <a:t>this, would, be, a, record, november</a:t>
            </a:r>
            <a:endParaRPr b="0" lang="en-US" sz="1800" spc="-1" strike="noStrike">
              <a:latin typeface="Arial"/>
            </a:endParaRPr>
          </a:p>
        </p:txBody>
      </p:sp>
      <p:pic>
        <p:nvPicPr>
          <p:cNvPr id="164" name="" descr=""/>
          <p:cNvPicPr/>
          <p:nvPr/>
        </p:nvPicPr>
        <p:blipFill>
          <a:blip r:embed="rId2"/>
          <a:stretch/>
        </p:blipFill>
        <p:spPr>
          <a:xfrm>
            <a:off x="762120" y="1879560"/>
            <a:ext cx="6743160" cy="5835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N-gram models</a:t>
            </a:r>
            <a:endParaRPr b="0" lang="en-US" sz="3200" spc="-1" strike="noStrike">
              <a:latin typeface="Arial"/>
            </a:endParaRPr>
          </a:p>
        </p:txBody>
      </p:sp>
      <p:sp>
        <p:nvSpPr>
          <p:cNvPr id="166" name="CustomShape 2"/>
          <p:cNvSpPr/>
          <p:nvPr/>
        </p:nvSpPr>
        <p:spPr>
          <a:xfrm>
            <a:off x="304920" y="1352520"/>
            <a:ext cx="8533440" cy="3656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We can extend to trigrams, 4-grams, 5-grams</a:t>
            </a:r>
            <a:endParaRPr b="0" lang="en-US" sz="2600" spc="-1" strike="noStrike">
              <a:latin typeface="Arial"/>
            </a:endParaRPr>
          </a:p>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In general this is an insufficient model of language</a:t>
            </a:r>
            <a:endParaRPr b="0" lang="en-US" sz="2600" spc="-1" strike="noStrike">
              <a:latin typeface="Arial"/>
            </a:endParaRPr>
          </a:p>
          <a:p>
            <a:pPr lvl="1" marL="6858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because language has </a:t>
            </a:r>
            <a:r>
              <a:rPr b="1" lang="en-US" sz="2200" spc="-1" strike="noStrike">
                <a:solidFill>
                  <a:srgbClr val="008000"/>
                </a:solidFill>
                <a:latin typeface="Calibri"/>
                <a:ea typeface="ＭＳ Ｐゴシック"/>
              </a:rPr>
              <a:t>long-distance dependencies</a:t>
            </a:r>
            <a:r>
              <a:rPr b="0" lang="en-US" sz="2200" spc="-1" strike="noStrike">
                <a:solidFill>
                  <a:srgbClr val="000000"/>
                </a:solidFill>
                <a:latin typeface="Calibri"/>
                <a:ea typeface="ＭＳ Ｐゴシック"/>
              </a:rPr>
              <a:t>:</a:t>
            </a:r>
            <a:endParaRPr b="0" lang="en-US" sz="2200" spc="-1" strike="noStrike">
              <a:latin typeface="Arial"/>
            </a:endParaRPr>
          </a:p>
          <a:p>
            <a:pPr marL="457200">
              <a:lnSpc>
                <a:spcPct val="100000"/>
              </a:lnSpc>
              <a:spcBef>
                <a:spcPts val="159"/>
              </a:spcBef>
            </a:pPr>
            <a:endParaRPr b="0" lang="en-US" sz="2200" spc="-1" strike="noStrike">
              <a:latin typeface="Arial"/>
            </a:endParaRPr>
          </a:p>
          <a:p>
            <a:pPr marL="457200">
              <a:lnSpc>
                <a:spcPct val="100000"/>
              </a:lnSpc>
              <a:spcBef>
                <a:spcPts val="479"/>
              </a:spcBef>
            </a:pPr>
            <a:r>
              <a:rPr b="0" lang="en-US" sz="2200" spc="-1" strike="noStrike">
                <a:solidFill>
                  <a:srgbClr val="000000"/>
                </a:solidFill>
                <a:latin typeface="Calibri"/>
                <a:ea typeface="ＭＳ Ｐゴシック"/>
              </a:rPr>
              <a:t>“</a:t>
            </a:r>
            <a:r>
              <a:rPr b="0" lang="en-US" sz="2200" spc="-1" strike="noStrike">
                <a:solidFill>
                  <a:srgbClr val="000000"/>
                </a:solidFill>
                <a:latin typeface="Calibri"/>
                <a:ea typeface="ＭＳ Ｐゴシック"/>
              </a:rPr>
              <a:t>The computer(s) which I had just put into the machine room on the fifth floor is (are) crashing.”</a:t>
            </a:r>
            <a:endParaRPr b="0" lang="en-US" sz="2200" spc="-1" strike="noStrike">
              <a:latin typeface="Arial"/>
            </a:endParaRPr>
          </a:p>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But we can often get away with N-gram models</a:t>
            </a:r>
            <a:endParaRPr b="0" lang="en-US" sz="2600" spc="-1" strike="noStrike">
              <a:latin typeface="Arial"/>
            </a:endParaRPr>
          </a:p>
        </p:txBody>
      </p:sp>
    </p:spTree>
  </p:cSld>
  <mc:AlternateContent>
    <mc:Choice Requires="p14">
      <p:transition spd="slow" p14:dur="2000"/>
    </mc:Choice>
    <mc:Fallback>
      <p:transition spd="slow"/>
    </mc:Fallback>
  </mc:AlternateContent>
  <p:timing>
    <p:tnLst>
      <p:par>
        <p:cTn id="113" dur="indefinite" restart="never" nodeType="tmRoot">
          <p:childTnLst>
            <p:seq>
              <p:cTn id="114" dur="indefinite" nodeType="mainSeq">
                <p:childTnLst>
                  <p:par>
                    <p:cTn id="115" fill="hold">
                      <p:stCondLst>
                        <p:cond delay="indefinite"/>
                      </p:stCondLst>
                      <p:childTnLst>
                        <p:par>
                          <p:cTn id="116" fill="hold">
                            <p:stCondLst>
                              <p:cond delay="0"/>
                            </p:stCondLst>
                            <p:childTnLst>
                              <p:par>
                                <p:cTn id="117" nodeType="clickEffect" fill="hold" presetClass="entr" presetID="1">
                                  <p:stCondLst>
                                    <p:cond delay="0"/>
                                  </p:stCondLst>
                                  <p:childTnLst>
                                    <p:set>
                                      <p:cBhvr>
                                        <p:cTn id="118" dur="1" fill="hold">
                                          <p:stCondLst>
                                            <p:cond delay="0"/>
                                          </p:stCondLst>
                                        </p:cTn>
                                        <p:tgtEl>
                                          <p:spTgt spid="166">
                                            <p:txEl>
                                              <p:pRg st="1" end="1"/>
                                            </p:txEl>
                                          </p:spTgt>
                                        </p:tgtEl>
                                        <p:attrNameLst>
                                          <p:attrName>style.visibility</p:attrName>
                                        </p:attrNameLst>
                                      </p:cBhvr>
                                      <p:to>
                                        <p:strVal val="visible"/>
                                      </p:to>
                                    </p:set>
                                  </p:childTnLst>
                                </p:cTn>
                              </p:par>
                              <p:par>
                                <p:cTn id="119" nodeType="withEffect" fill="hold" presetClass="entr" presetID="1">
                                  <p:stCondLst>
                                    <p:cond delay="0"/>
                                  </p:stCondLst>
                                  <p:childTnLst>
                                    <p:set>
                                      <p:cBhvr>
                                        <p:cTn id="120" dur="1" fill="hold">
                                          <p:stCondLst>
                                            <p:cond delay="0"/>
                                          </p:stCondLst>
                                        </p:cTn>
                                        <p:tgtEl>
                                          <p:spTgt spid="166">
                                            <p:txEl>
                                              <p:pRg st="2" end="2"/>
                                            </p:tx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nodeType="clickEffect" fill="hold" presetClass="entr" presetID="1">
                                  <p:stCondLst>
                                    <p:cond delay="0"/>
                                  </p:stCondLst>
                                  <p:childTnLst>
                                    <p:set>
                                      <p:cBhvr>
                                        <p:cTn id="124" dur="1" fill="hold">
                                          <p:stCondLst>
                                            <p:cond delay="0"/>
                                          </p:stCondLst>
                                        </p:cTn>
                                        <p:tgtEl>
                                          <p:spTgt spid="166">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Introduction to N-grams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168"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Estimating N-gram Probabilities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170"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Estimating bigram probabilities</a:t>
            </a:r>
            <a:endParaRPr b="0" lang="en-US" sz="3200" spc="-1" strike="noStrike">
              <a:latin typeface="Arial"/>
            </a:endParaRPr>
          </a:p>
        </p:txBody>
      </p:sp>
      <p:sp>
        <p:nvSpPr>
          <p:cNvPr id="172"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The Maximum Likelihood Estimate</a:t>
            </a:r>
            <a:endParaRPr b="0" lang="en-US" sz="2400" spc="-1" strike="noStrike">
              <a:latin typeface="Arial"/>
            </a:endParaRPr>
          </a:p>
        </p:txBody>
      </p:sp>
      <p:pic>
        <p:nvPicPr>
          <p:cNvPr id="173" name="" descr=""/>
          <p:cNvPicPr/>
          <p:nvPr/>
        </p:nvPicPr>
        <p:blipFill>
          <a:blip r:embed="rId1"/>
          <a:stretch/>
        </p:blipFill>
        <p:spPr>
          <a:xfrm>
            <a:off x="1752480" y="1981080"/>
            <a:ext cx="5409360" cy="1243800"/>
          </a:xfrm>
          <a:prstGeom prst="rect">
            <a:avLst/>
          </a:prstGeom>
          <a:ln>
            <a:noFill/>
          </a:ln>
        </p:spPr>
      </p:pic>
      <p:pic>
        <p:nvPicPr>
          <p:cNvPr id="174" name="" descr=""/>
          <p:cNvPicPr/>
          <p:nvPr/>
        </p:nvPicPr>
        <p:blipFill>
          <a:blip r:embed="rId2"/>
          <a:stretch/>
        </p:blipFill>
        <p:spPr>
          <a:xfrm>
            <a:off x="2108160" y="3809880"/>
            <a:ext cx="4583880" cy="12438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1371600" y="205920"/>
            <a:ext cx="7390440" cy="6883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An example</a:t>
            </a:r>
            <a:endParaRPr b="0" lang="en-US" sz="3200" spc="-1" strike="noStrike">
              <a:latin typeface="Arial"/>
            </a:endParaRPr>
          </a:p>
        </p:txBody>
      </p:sp>
      <p:sp>
        <p:nvSpPr>
          <p:cNvPr id="176" name="CustomShape 2"/>
          <p:cNvSpPr/>
          <p:nvPr/>
        </p:nvSpPr>
        <p:spPr>
          <a:xfrm>
            <a:off x="3886200" y="1352520"/>
            <a:ext cx="5409000" cy="1522800"/>
          </a:xfrm>
          <a:prstGeom prst="rect">
            <a:avLst/>
          </a:prstGeom>
          <a:noFill/>
          <a:ln>
            <a:noFill/>
          </a:ln>
        </p:spPr>
        <p:style>
          <a:lnRef idx="0"/>
          <a:fillRef idx="0"/>
          <a:effectRef idx="0"/>
          <a:fontRef idx="minor"/>
        </p:style>
        <p:txBody>
          <a:bodyPr lIns="90000" rIns="90000" tIns="45000" bIns="45000">
            <a:noAutofit/>
          </a:bodyPr>
          <a:p>
            <a:pPr marL="343080" indent="-342000">
              <a:lnSpc>
                <a:spcPct val="90000"/>
              </a:lnSpc>
              <a:spcBef>
                <a:spcPts val="479"/>
              </a:spcBef>
            </a:pPr>
            <a:r>
              <a:rPr b="0" lang="en-US" sz="2400" spc="-1" strike="noStrike">
                <a:solidFill>
                  <a:srgbClr val="000000"/>
                </a:solidFill>
                <a:latin typeface="Calibri"/>
                <a:ea typeface="ＭＳ Ｐゴシック"/>
              </a:rPr>
              <a:t>&lt;s&gt; I am Sam &lt;/s&gt;</a:t>
            </a:r>
            <a:endParaRPr b="0" lang="en-US" sz="2400" spc="-1" strike="noStrike">
              <a:latin typeface="Arial"/>
            </a:endParaRPr>
          </a:p>
          <a:p>
            <a:pPr marL="343080" indent="-342000">
              <a:lnSpc>
                <a:spcPct val="90000"/>
              </a:lnSpc>
              <a:spcBef>
                <a:spcPts val="479"/>
              </a:spcBef>
            </a:pPr>
            <a:r>
              <a:rPr b="0" lang="en-US" sz="2400" spc="-1" strike="noStrike">
                <a:solidFill>
                  <a:srgbClr val="000000"/>
                </a:solidFill>
                <a:latin typeface="Calibri"/>
                <a:ea typeface="ＭＳ Ｐゴシック"/>
              </a:rPr>
              <a:t>&lt;s&gt; Sam I am &lt;/s&gt;</a:t>
            </a:r>
            <a:endParaRPr b="0" lang="en-US" sz="2400" spc="-1" strike="noStrike">
              <a:latin typeface="Arial"/>
            </a:endParaRPr>
          </a:p>
          <a:p>
            <a:pPr marL="343080" indent="-342000">
              <a:lnSpc>
                <a:spcPct val="90000"/>
              </a:lnSpc>
              <a:spcBef>
                <a:spcPts val="479"/>
              </a:spcBef>
            </a:pPr>
            <a:r>
              <a:rPr b="0" lang="en-US" sz="2400" spc="-1" strike="noStrike">
                <a:solidFill>
                  <a:srgbClr val="000000"/>
                </a:solidFill>
                <a:latin typeface="Calibri"/>
                <a:ea typeface="ＭＳ Ｐゴシック"/>
              </a:rPr>
              <a:t>&lt;s&gt; I do not like green eggs and ham &lt;/s&gt;</a:t>
            </a:r>
            <a:endParaRPr b="0" lang="en-US" sz="2400" spc="-1" strike="noStrike">
              <a:latin typeface="Arial"/>
            </a:endParaRPr>
          </a:p>
          <a:p>
            <a:pPr marL="343080" indent="-342000">
              <a:lnSpc>
                <a:spcPct val="90000"/>
              </a:lnSpc>
              <a:spcBef>
                <a:spcPts val="400"/>
              </a:spcBef>
            </a:pPr>
            <a:endParaRPr b="0" lang="en-US" sz="2400" spc="-1" strike="noStrike">
              <a:latin typeface="Arial"/>
            </a:endParaRPr>
          </a:p>
          <a:p>
            <a:pPr marL="343080" indent="-342000">
              <a:lnSpc>
                <a:spcPct val="90000"/>
              </a:lnSpc>
              <a:spcBef>
                <a:spcPts val="400"/>
              </a:spcBef>
            </a:pPr>
            <a:endParaRPr b="0" lang="en-US" sz="2400" spc="-1" strike="noStrike">
              <a:latin typeface="Arial"/>
            </a:endParaRPr>
          </a:p>
          <a:p>
            <a:pPr marL="343080" indent="-342000">
              <a:lnSpc>
                <a:spcPct val="90000"/>
              </a:lnSpc>
              <a:spcBef>
                <a:spcPts val="400"/>
              </a:spcBef>
            </a:pPr>
            <a:endParaRPr b="0" lang="en-US" sz="2400" spc="-1" strike="noStrike">
              <a:latin typeface="Arial"/>
            </a:endParaRPr>
          </a:p>
          <a:p>
            <a:pPr marL="343080" indent="-342000">
              <a:lnSpc>
                <a:spcPct val="90000"/>
              </a:lnSpc>
              <a:spcBef>
                <a:spcPts val="400"/>
              </a:spcBef>
            </a:pPr>
            <a:endParaRPr b="0" lang="en-US" sz="2400" spc="-1" strike="noStrike">
              <a:latin typeface="Arial"/>
            </a:endParaRPr>
          </a:p>
          <a:p>
            <a:pPr marL="343080" indent="-342000">
              <a:lnSpc>
                <a:spcPct val="90000"/>
              </a:lnSpc>
              <a:spcBef>
                <a:spcPts val="400"/>
              </a:spcBef>
            </a:pPr>
            <a:endParaRPr b="0" lang="en-US" sz="2400" spc="-1" strike="noStrike">
              <a:latin typeface="Arial"/>
            </a:endParaRPr>
          </a:p>
          <a:p>
            <a:pPr marL="343080" indent="-342000">
              <a:lnSpc>
                <a:spcPct val="90000"/>
              </a:lnSpc>
              <a:spcBef>
                <a:spcPts val="400"/>
              </a:spcBef>
            </a:pPr>
            <a:endParaRPr b="0" lang="en-US" sz="2400" spc="-1" strike="noStrike">
              <a:latin typeface="Arial"/>
            </a:endParaRPr>
          </a:p>
          <a:p>
            <a:pPr marL="343080" indent="-342000">
              <a:lnSpc>
                <a:spcPct val="90000"/>
              </a:lnSpc>
              <a:spcBef>
                <a:spcPts val="400"/>
              </a:spcBef>
            </a:pPr>
            <a:endParaRPr b="0" lang="en-US" sz="2400" spc="-1" strike="noStrike">
              <a:latin typeface="Arial"/>
            </a:endParaRPr>
          </a:p>
        </p:txBody>
      </p:sp>
      <p:pic>
        <p:nvPicPr>
          <p:cNvPr id="177" name="Picture 7" descr="sam.tiff"/>
          <p:cNvPicPr/>
          <p:nvPr/>
        </p:nvPicPr>
        <p:blipFill>
          <a:blip r:embed="rId1"/>
          <a:stretch/>
        </p:blipFill>
        <p:spPr>
          <a:xfrm>
            <a:off x="228600" y="3295800"/>
            <a:ext cx="8762040" cy="951120"/>
          </a:xfrm>
          <a:prstGeom prst="rect">
            <a:avLst/>
          </a:prstGeom>
          <a:ln w="9360">
            <a:noFill/>
          </a:ln>
        </p:spPr>
      </p:pic>
      <p:pic>
        <p:nvPicPr>
          <p:cNvPr id="178" name="" descr=""/>
          <p:cNvPicPr/>
          <p:nvPr/>
        </p:nvPicPr>
        <p:blipFill>
          <a:blip r:embed="rId2"/>
          <a:stretch/>
        </p:blipFill>
        <p:spPr>
          <a:xfrm>
            <a:off x="152280" y="1549440"/>
            <a:ext cx="3428280" cy="926280"/>
          </a:xfrm>
          <a:prstGeom prst="rect">
            <a:avLst/>
          </a:prstGeom>
          <a:ln>
            <a:noFill/>
          </a:ln>
        </p:spPr>
      </p:pic>
    </p:spTree>
  </p:cSld>
  <mc:AlternateContent>
    <mc:Choice Requires="p14">
      <p:transition spd="slow" p14:dur="2000"/>
    </mc:Choice>
    <mc:Fallback>
      <p:transition spd="slow"/>
    </mc:Fallback>
  </mc:AlternateContent>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CustomShape 1"/>
          <p:cNvSpPr/>
          <p:nvPr/>
        </p:nvSpPr>
        <p:spPr>
          <a:xfrm>
            <a:off x="1371600" y="54180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2600" spc="-1" strike="noStrike">
                <a:solidFill>
                  <a:srgbClr val="000000"/>
                </a:solidFill>
                <a:latin typeface="Calibri"/>
                <a:ea typeface="ＭＳ Ｐゴシック"/>
              </a:rPr>
              <a:t>More examples: </a:t>
            </a:r>
            <a:br/>
            <a:r>
              <a:rPr b="1" lang="en-US" sz="2600" spc="-1" strike="noStrike">
                <a:solidFill>
                  <a:srgbClr val="000000"/>
                </a:solidFill>
                <a:latin typeface="Calibri"/>
                <a:ea typeface="ＭＳ Ｐゴシック"/>
              </a:rPr>
              <a:t>Berkeley Restaurant Project sentences</a:t>
            </a:r>
            <a:endParaRPr b="0" lang="en-US" sz="2600" spc="-1" strike="noStrike">
              <a:latin typeface="Arial"/>
            </a:endParaRPr>
          </a:p>
        </p:txBody>
      </p:sp>
      <p:sp>
        <p:nvSpPr>
          <p:cNvPr id="180" name="CustomShape 2"/>
          <p:cNvSpPr/>
          <p:nvPr/>
        </p:nvSpPr>
        <p:spPr>
          <a:xfrm>
            <a:off x="366120" y="1463040"/>
            <a:ext cx="868572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can you tell me about any good cantonese restaurants close by</a:t>
            </a:r>
            <a:endParaRPr b="0" lang="en-US" sz="2500" spc="-1" strike="noStrike">
              <a:latin typeface="Arial"/>
            </a:endParaRPr>
          </a:p>
          <a:p>
            <a:pPr marL="343080" indent="-34200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mid priced thai food is what i’m looking for</a:t>
            </a:r>
            <a:endParaRPr b="0" lang="en-US" sz="2500" spc="-1" strike="noStrike">
              <a:latin typeface="Arial"/>
            </a:endParaRPr>
          </a:p>
          <a:p>
            <a:pPr marL="343080" indent="-34200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tell me about chez panisse</a:t>
            </a:r>
            <a:endParaRPr b="0" lang="en-US" sz="2500" spc="-1" strike="noStrike">
              <a:latin typeface="Arial"/>
            </a:endParaRPr>
          </a:p>
          <a:p>
            <a:pPr marL="343080" indent="-34200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can you give me a listing of the kinds of food that are available</a:t>
            </a:r>
            <a:endParaRPr b="0" lang="en-US" sz="2500" spc="-1" strike="noStrike">
              <a:latin typeface="Arial"/>
            </a:endParaRPr>
          </a:p>
          <a:p>
            <a:pPr marL="343080" indent="-34200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i’m looking for a good place to eat breakfast</a:t>
            </a:r>
            <a:endParaRPr b="0" lang="en-US" sz="2500" spc="-1" strike="noStrike">
              <a:latin typeface="Arial"/>
            </a:endParaRPr>
          </a:p>
          <a:p>
            <a:pPr marL="343080" indent="-34200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when is caffe venezia open during the day</a:t>
            </a:r>
            <a:endParaRPr b="0" lang="en-US" sz="25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CustomShape 1"/>
          <p:cNvSpPr/>
          <p:nvPr/>
        </p:nvSpPr>
        <p:spPr>
          <a:xfrm>
            <a:off x="1371600" y="22860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Raw bigram counts</a:t>
            </a:r>
            <a:endParaRPr b="0" lang="en-US" sz="3200" spc="-1" strike="noStrike">
              <a:latin typeface="Arial"/>
            </a:endParaRPr>
          </a:p>
        </p:txBody>
      </p:sp>
      <p:sp>
        <p:nvSpPr>
          <p:cNvPr id="182" name="CustomShape 2"/>
          <p:cNvSpPr/>
          <p:nvPr/>
        </p:nvSpPr>
        <p:spPr>
          <a:xfrm>
            <a:off x="304920" y="127620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Out of 9222 sentences</a:t>
            </a:r>
            <a:endParaRPr b="0" lang="en-US" sz="2400" spc="-1" strike="noStrike">
              <a:latin typeface="Arial"/>
            </a:endParaRPr>
          </a:p>
        </p:txBody>
      </p:sp>
      <p:pic>
        <p:nvPicPr>
          <p:cNvPr id="183" name="Picture 4" descr="berp1"/>
          <p:cNvPicPr/>
          <p:nvPr/>
        </p:nvPicPr>
        <p:blipFill>
          <a:blip r:embed="rId1"/>
          <a:stretch/>
        </p:blipFill>
        <p:spPr>
          <a:xfrm>
            <a:off x="76320" y="1755720"/>
            <a:ext cx="9066600" cy="3253320"/>
          </a:xfrm>
          <a:prstGeom prst="rect">
            <a:avLst/>
          </a:prstGeom>
          <a:ln w="936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Raw bigram probabilities</a:t>
            </a:r>
            <a:endParaRPr b="0" lang="en-US" sz="3200" spc="-1" strike="noStrike">
              <a:latin typeface="Arial"/>
            </a:endParaRPr>
          </a:p>
        </p:txBody>
      </p:sp>
      <p:sp>
        <p:nvSpPr>
          <p:cNvPr id="185"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Normalize by unigrams:</a:t>
            </a:r>
            <a:endParaRPr b="0" lang="en-US" sz="2000" spc="-1" strike="noStrike">
              <a:latin typeface="Arial"/>
            </a:endParaRPr>
          </a:p>
          <a:p>
            <a:pPr>
              <a:lnSpc>
                <a:spcPct val="100000"/>
              </a:lnSpc>
              <a:spcBef>
                <a:spcPts val="400"/>
              </a:spcBef>
            </a:pPr>
            <a:endParaRPr b="0" lang="en-US" sz="2000" spc="-1" strike="noStrike">
              <a:latin typeface="Arial"/>
            </a:endParaRPr>
          </a:p>
          <a:p>
            <a:pPr marL="343080" indent="-342000">
              <a:lnSpc>
                <a:spcPct val="180000"/>
              </a:lnSpc>
              <a:spcBef>
                <a:spcPts val="400"/>
              </a:spcBef>
              <a:buClr>
                <a:srgbClr val="cc0000"/>
              </a:buClr>
              <a:buFont typeface="Times"/>
              <a:buChar char="•"/>
            </a:pPr>
            <a:r>
              <a:rPr b="0" lang="en-US" sz="2000" spc="-1" strike="noStrike">
                <a:solidFill>
                  <a:srgbClr val="000000"/>
                </a:solidFill>
                <a:latin typeface="Calibri"/>
                <a:ea typeface="ＭＳ Ｐゴシック"/>
              </a:rPr>
              <a:t>Result:</a:t>
            </a:r>
            <a:endParaRPr b="0" lang="en-US" sz="2000" spc="-1" strike="noStrike">
              <a:latin typeface="Arial"/>
            </a:endParaRPr>
          </a:p>
        </p:txBody>
      </p:sp>
      <p:pic>
        <p:nvPicPr>
          <p:cNvPr id="186" name="Picture 4" descr="berp2"/>
          <p:cNvPicPr/>
          <p:nvPr/>
        </p:nvPicPr>
        <p:blipFill>
          <a:blip r:embed="rId1"/>
          <a:stretch/>
        </p:blipFill>
        <p:spPr>
          <a:xfrm>
            <a:off x="1676520" y="2635200"/>
            <a:ext cx="7009200" cy="2483280"/>
          </a:xfrm>
          <a:prstGeom prst="rect">
            <a:avLst/>
          </a:prstGeom>
          <a:ln w="9360">
            <a:noFill/>
          </a:ln>
        </p:spPr>
      </p:pic>
      <p:pic>
        <p:nvPicPr>
          <p:cNvPr id="187" name="Picture 5" descr="berp3"/>
          <p:cNvPicPr/>
          <p:nvPr/>
        </p:nvPicPr>
        <p:blipFill>
          <a:blip r:embed="rId2"/>
          <a:stretch/>
        </p:blipFill>
        <p:spPr>
          <a:xfrm>
            <a:off x="1905120" y="1733400"/>
            <a:ext cx="6717240" cy="616680"/>
          </a:xfrm>
          <a:prstGeom prst="rect">
            <a:avLst/>
          </a:prstGeom>
          <a:ln w="936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CustomShape 1"/>
          <p:cNvSpPr/>
          <p:nvPr/>
        </p:nvSpPr>
        <p:spPr>
          <a:xfrm>
            <a:off x="1371600" y="56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Probabilistic Language Models</a:t>
            </a:r>
            <a:endParaRPr b="0" lang="en-US" sz="3200" spc="-1" strike="noStrike">
              <a:latin typeface="Arial"/>
            </a:endParaRPr>
          </a:p>
        </p:txBody>
      </p:sp>
      <p:sp>
        <p:nvSpPr>
          <p:cNvPr id="132" name="CustomShape 2"/>
          <p:cNvSpPr/>
          <p:nvPr/>
        </p:nvSpPr>
        <p:spPr>
          <a:xfrm>
            <a:off x="182880" y="1352520"/>
            <a:ext cx="8961840" cy="37897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Today’s goal: assign a probability to a sentence</a:t>
            </a:r>
            <a:endParaRPr b="0" lang="en-US" sz="2600" spc="-1" strike="noStrike">
              <a:latin typeface="Arial"/>
            </a:endParaRPr>
          </a:p>
          <a:p>
            <a:pPr lvl="3" marL="13716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Machine Translation:</a:t>
            </a:r>
            <a:endParaRPr b="0" lang="en-US" sz="2200" spc="-1" strike="noStrike">
              <a:latin typeface="Arial"/>
            </a:endParaRPr>
          </a:p>
          <a:p>
            <a:pPr lvl="4" marL="1714680" indent="-227520">
              <a:lnSpc>
                <a:spcPct val="100000"/>
              </a:lnSpc>
              <a:spcBef>
                <a:spcPts val="400"/>
              </a:spcBef>
              <a:buClr>
                <a:srgbClr val="cc0000"/>
              </a:buClr>
              <a:buFont typeface="Times"/>
              <a:buChar char="•"/>
            </a:pPr>
            <a:r>
              <a:rPr b="0" lang="en-US" sz="1800" spc="-1" strike="noStrike">
                <a:solidFill>
                  <a:srgbClr val="000000"/>
                </a:solidFill>
                <a:latin typeface="Calibri"/>
                <a:ea typeface="ＭＳ Ｐゴシック"/>
              </a:rPr>
              <a:t>P(</a:t>
            </a:r>
            <a:r>
              <a:rPr b="1" lang="en-US" sz="1800" spc="-1" strike="noStrike">
                <a:solidFill>
                  <a:srgbClr val="000000"/>
                </a:solidFill>
                <a:latin typeface="Calibri"/>
                <a:ea typeface="ＭＳ Ｐゴシック"/>
              </a:rPr>
              <a:t>high </a:t>
            </a:r>
            <a:r>
              <a:rPr b="0" lang="en-US" sz="1800" spc="-1" strike="noStrike">
                <a:solidFill>
                  <a:srgbClr val="000000"/>
                </a:solidFill>
                <a:latin typeface="Calibri"/>
                <a:ea typeface="ＭＳ Ｐゴシック"/>
              </a:rPr>
              <a:t>winds tonite) &gt; P(</a:t>
            </a:r>
            <a:r>
              <a:rPr b="1" lang="en-US" sz="1800" spc="-1" strike="noStrike">
                <a:solidFill>
                  <a:srgbClr val="000000"/>
                </a:solidFill>
                <a:latin typeface="Calibri"/>
                <a:ea typeface="ＭＳ Ｐゴシック"/>
              </a:rPr>
              <a:t>large</a:t>
            </a:r>
            <a:r>
              <a:rPr b="0" lang="en-US" sz="1800" spc="-1" strike="noStrike">
                <a:solidFill>
                  <a:srgbClr val="000000"/>
                </a:solidFill>
                <a:latin typeface="Calibri"/>
                <a:ea typeface="ＭＳ Ｐゴシック"/>
              </a:rPr>
              <a:t> winds tonite)</a:t>
            </a:r>
            <a:endParaRPr b="0" lang="en-US" sz="1800" spc="-1" strike="noStrike">
              <a:latin typeface="Arial"/>
            </a:endParaRPr>
          </a:p>
          <a:p>
            <a:pPr lvl="3" marL="13716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Spell Correction</a:t>
            </a:r>
            <a:endParaRPr b="0" lang="en-US" sz="2200" spc="-1" strike="noStrike">
              <a:latin typeface="Arial"/>
            </a:endParaRPr>
          </a:p>
          <a:p>
            <a:pPr lvl="4" marL="1714680" indent="-227520">
              <a:lnSpc>
                <a:spcPct val="100000"/>
              </a:lnSpc>
              <a:spcBef>
                <a:spcPts val="400"/>
              </a:spcBef>
              <a:buClr>
                <a:srgbClr val="cc0000"/>
              </a:buClr>
              <a:buFont typeface="Times"/>
              <a:buChar char="•"/>
            </a:pPr>
            <a:r>
              <a:rPr b="0" lang="en-US" sz="1800" spc="-1" strike="noStrike">
                <a:solidFill>
                  <a:srgbClr val="000000"/>
                </a:solidFill>
                <a:latin typeface="Calibri"/>
                <a:ea typeface="ＭＳ Ｐゴシック"/>
              </a:rPr>
              <a:t>The office is about fifteen </a:t>
            </a:r>
            <a:r>
              <a:rPr b="1" lang="en-US" sz="1800" spc="-1" strike="noStrike">
                <a:solidFill>
                  <a:srgbClr val="000000"/>
                </a:solidFill>
                <a:latin typeface="Calibri"/>
                <a:ea typeface="ＭＳ Ｐゴシック"/>
              </a:rPr>
              <a:t>minuets</a:t>
            </a:r>
            <a:r>
              <a:rPr b="0" lang="en-US" sz="1800" spc="-1" strike="noStrike">
                <a:solidFill>
                  <a:srgbClr val="000000"/>
                </a:solidFill>
                <a:latin typeface="Calibri"/>
                <a:ea typeface="ＭＳ Ｐゴシック"/>
              </a:rPr>
              <a:t> from my house</a:t>
            </a:r>
            <a:endParaRPr b="0" lang="en-US" sz="1800" spc="-1" strike="noStrike">
              <a:latin typeface="Arial"/>
            </a:endParaRPr>
          </a:p>
          <a:p>
            <a:pPr lvl="5" marL="2171880" indent="-227520">
              <a:lnSpc>
                <a:spcPct val="100000"/>
              </a:lnSpc>
              <a:spcBef>
                <a:spcPts val="360"/>
              </a:spcBef>
              <a:buClr>
                <a:srgbClr val="cc0000"/>
              </a:buClr>
              <a:buFont typeface="Times"/>
              <a:buChar char="•"/>
            </a:pPr>
            <a:r>
              <a:rPr b="0" lang="en-US" sz="1600" spc="-1" strike="noStrike">
                <a:solidFill>
                  <a:srgbClr val="000000"/>
                </a:solidFill>
                <a:latin typeface="Calibri"/>
                <a:ea typeface="ＭＳ Ｐゴシック"/>
              </a:rPr>
              <a:t>P(about fifteen </a:t>
            </a:r>
            <a:r>
              <a:rPr b="1" lang="en-US" sz="1600" spc="-1" strike="noStrike">
                <a:solidFill>
                  <a:srgbClr val="000000"/>
                </a:solidFill>
                <a:latin typeface="Calibri"/>
                <a:ea typeface="ＭＳ Ｐゴシック"/>
              </a:rPr>
              <a:t>minutes</a:t>
            </a:r>
            <a:r>
              <a:rPr b="0" lang="en-US" sz="1600" spc="-1" strike="noStrike">
                <a:solidFill>
                  <a:srgbClr val="000000"/>
                </a:solidFill>
                <a:latin typeface="Calibri"/>
                <a:ea typeface="ＭＳ Ｐゴシック"/>
              </a:rPr>
              <a:t> from) &gt; P(about fifteen </a:t>
            </a:r>
            <a:r>
              <a:rPr b="1" lang="en-US" sz="1600" spc="-1" strike="noStrike">
                <a:solidFill>
                  <a:srgbClr val="000000"/>
                </a:solidFill>
                <a:latin typeface="Calibri"/>
                <a:ea typeface="ＭＳ Ｐゴシック"/>
              </a:rPr>
              <a:t>minuets</a:t>
            </a:r>
            <a:r>
              <a:rPr b="0" lang="en-US" sz="1600" spc="-1" strike="noStrike">
                <a:solidFill>
                  <a:srgbClr val="000000"/>
                </a:solidFill>
                <a:latin typeface="Calibri"/>
                <a:ea typeface="ＭＳ Ｐゴシック"/>
              </a:rPr>
              <a:t> from)</a:t>
            </a:r>
            <a:endParaRPr b="0" lang="en-US" sz="1600" spc="-1" strike="noStrike">
              <a:latin typeface="Arial"/>
            </a:endParaRPr>
          </a:p>
          <a:p>
            <a:pPr lvl="3" marL="13716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Speech Recognition</a:t>
            </a:r>
            <a:endParaRPr b="0" lang="en-US" sz="2200" spc="-1" strike="noStrike">
              <a:latin typeface="Arial"/>
            </a:endParaRPr>
          </a:p>
          <a:p>
            <a:pPr lvl="4" marL="1714680" indent="-227520">
              <a:lnSpc>
                <a:spcPct val="100000"/>
              </a:lnSpc>
              <a:spcBef>
                <a:spcPts val="400"/>
              </a:spcBef>
              <a:buClr>
                <a:srgbClr val="cc0000"/>
              </a:buClr>
              <a:buFont typeface="Times"/>
              <a:buChar char="•"/>
            </a:pPr>
            <a:r>
              <a:rPr b="0" lang="en-US" sz="1800" spc="-1" strike="noStrike">
                <a:solidFill>
                  <a:srgbClr val="000000"/>
                </a:solidFill>
                <a:latin typeface="Calibri"/>
                <a:ea typeface="ＭＳ Ｐゴシック"/>
              </a:rPr>
              <a:t>P(I saw a van) &gt;&gt; P(eyes awe of an)</a:t>
            </a:r>
            <a:endParaRPr b="0" lang="en-US" sz="1800" spc="-1" strike="noStrike">
              <a:latin typeface="Arial"/>
            </a:endParaRPr>
          </a:p>
          <a:p>
            <a:pPr lvl="3" marL="13716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 Summarization, question-answering, etc., etc.!!</a:t>
            </a:r>
            <a:endParaRPr b="0" lang="en-US" sz="2200" spc="-1" strike="noStrike">
              <a:latin typeface="Arial"/>
            </a:endParaRPr>
          </a:p>
        </p:txBody>
      </p:sp>
      <p:sp>
        <p:nvSpPr>
          <p:cNvPr id="133" name="CustomShape 3"/>
          <p:cNvSpPr/>
          <p:nvPr/>
        </p:nvSpPr>
        <p:spPr>
          <a:xfrm>
            <a:off x="238320" y="2800440"/>
            <a:ext cx="1154880" cy="51624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00"/>
                </a:solidFill>
                <a:latin typeface="Calibri"/>
                <a:ea typeface="ＭＳ Ｐゴシック"/>
              </a:rPr>
              <a:t>Why?</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32">
                                            <p:txEl>
                                              <p:pRg st="1" end="1"/>
                                            </p:txEl>
                                          </p:spTgt>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13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132">
                                            <p:txEl>
                                              <p:pRg st="3" end="3"/>
                                            </p:txEl>
                                          </p:spTgt>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132">
                                            <p:txEl>
                                              <p:pRg st="4" end="4"/>
                                            </p:txEl>
                                          </p:spTgt>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3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32">
                                            <p:txEl>
                                              <p:pRg st="6" end="6"/>
                                            </p:txEl>
                                          </p:spTgt>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3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32">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Bigram estimates of sentence probabilities</a:t>
            </a:r>
            <a:endParaRPr b="0" lang="en-US" sz="3200" spc="-1" strike="noStrike">
              <a:latin typeface="Arial"/>
            </a:endParaRPr>
          </a:p>
        </p:txBody>
      </p:sp>
      <p:sp>
        <p:nvSpPr>
          <p:cNvPr id="189" name="CustomShape 2"/>
          <p:cNvSpPr/>
          <p:nvPr/>
        </p:nvSpPr>
        <p:spPr>
          <a:xfrm>
            <a:off x="60948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pPr>
            <a:r>
              <a:rPr b="0" lang="en-US" sz="2800" spc="-1" strike="noStrike">
                <a:solidFill>
                  <a:srgbClr val="000000"/>
                </a:solidFill>
                <a:latin typeface="Calibri"/>
                <a:ea typeface="ＭＳ Ｐゴシック"/>
              </a:rPr>
              <a:t>P(&lt;s&gt; I want english food &lt;/s&gt;) =</a:t>
            </a:r>
            <a:endParaRPr b="0" lang="en-US" sz="2800" spc="-1" strike="noStrike">
              <a:latin typeface="Arial"/>
            </a:endParaRPr>
          </a:p>
          <a:p>
            <a:pPr marL="343080" indent="-34200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P(I|&lt;s&gt;)   </a:t>
            </a:r>
            <a:endParaRPr b="0" lang="en-US" sz="2800" spc="-1" strike="noStrike">
              <a:latin typeface="Arial"/>
            </a:endParaRPr>
          </a:p>
          <a:p>
            <a:pPr marL="343080" indent="-34200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P(want|I)  </a:t>
            </a:r>
            <a:endParaRPr b="0" lang="en-US" sz="2800" spc="-1" strike="noStrike">
              <a:latin typeface="Arial"/>
            </a:endParaRPr>
          </a:p>
          <a:p>
            <a:pPr marL="343080" indent="-34200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P(english|want)   </a:t>
            </a:r>
            <a:endParaRPr b="0" lang="en-US" sz="2800" spc="-1" strike="noStrike">
              <a:latin typeface="Arial"/>
            </a:endParaRPr>
          </a:p>
          <a:p>
            <a:pPr marL="343080" indent="-34200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P(food|english)   </a:t>
            </a:r>
            <a:endParaRPr b="0" lang="en-US" sz="2800" spc="-1" strike="noStrike">
              <a:latin typeface="Arial"/>
            </a:endParaRPr>
          </a:p>
          <a:p>
            <a:pPr marL="343080" indent="-34200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P(&lt;/s&gt;|food)</a:t>
            </a:r>
            <a:endParaRPr b="0" lang="en-US" sz="2800" spc="-1" strike="noStrike">
              <a:latin typeface="Arial"/>
            </a:endParaRPr>
          </a:p>
          <a:p>
            <a:pPr marL="343080" indent="-34200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.000031</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What kinds of knowledge?</a:t>
            </a:r>
            <a:endParaRPr b="0" lang="en-US" sz="3200" spc="-1" strike="noStrike">
              <a:latin typeface="Arial"/>
            </a:endParaRPr>
          </a:p>
        </p:txBody>
      </p:sp>
      <p:sp>
        <p:nvSpPr>
          <p:cNvPr id="191"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P(english|want)  = .0011</a:t>
            </a:r>
            <a:endParaRPr b="0" lang="en-US" sz="28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P(chinese|want) =  .0065</a:t>
            </a:r>
            <a:endParaRPr b="0" lang="en-US" sz="28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P(to|want) = .66</a:t>
            </a:r>
            <a:endParaRPr b="0" lang="en-US" sz="28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P(eat | to) = .28</a:t>
            </a:r>
            <a:endParaRPr b="0" lang="en-US" sz="28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P(food | to) = 0</a:t>
            </a:r>
            <a:endParaRPr b="0" lang="en-US" sz="28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P(want | spend) = 0</a:t>
            </a:r>
            <a:endParaRPr b="0" lang="en-US" sz="28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 (i | &lt;s&gt;) = .25</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Practical Issues</a:t>
            </a:r>
            <a:endParaRPr b="0" lang="en-US" sz="3200" spc="-1" strike="noStrike">
              <a:latin typeface="Arial"/>
            </a:endParaRPr>
          </a:p>
        </p:txBody>
      </p:sp>
      <p:sp>
        <p:nvSpPr>
          <p:cNvPr id="193"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641"/>
              </a:spcBef>
              <a:buClr>
                <a:srgbClr val="cc0000"/>
              </a:buClr>
              <a:buFont typeface="Times"/>
              <a:buChar char="•"/>
            </a:pPr>
            <a:r>
              <a:rPr b="0" lang="en-US" sz="3200" spc="-1" strike="noStrike">
                <a:solidFill>
                  <a:srgbClr val="000000"/>
                </a:solidFill>
                <a:latin typeface="Calibri"/>
                <a:ea typeface="ＭＳ Ｐゴシック"/>
              </a:rPr>
              <a:t>We do everything in log space</a:t>
            </a:r>
            <a:endParaRPr b="0" lang="en-US" sz="3200" spc="-1" strike="noStrike">
              <a:latin typeface="Arial"/>
            </a:endParaRPr>
          </a:p>
          <a:p>
            <a:pPr lvl="1" marL="685800" indent="-227520">
              <a:lnSpc>
                <a:spcPct val="100000"/>
              </a:lnSpc>
              <a:spcBef>
                <a:spcPts val="641"/>
              </a:spcBef>
              <a:buClr>
                <a:srgbClr val="000000"/>
              </a:buClr>
              <a:buFont typeface="Times"/>
              <a:buChar char="•"/>
            </a:pPr>
            <a:r>
              <a:rPr b="0" lang="en-US" sz="3200" spc="-1" strike="noStrike">
                <a:solidFill>
                  <a:srgbClr val="000000"/>
                </a:solidFill>
                <a:latin typeface="Calibri"/>
                <a:ea typeface="ＭＳ Ｐゴシック"/>
              </a:rPr>
              <a:t>Avoid underflow</a:t>
            </a:r>
            <a:endParaRPr b="0" lang="en-US" sz="3200" spc="-1" strike="noStrike">
              <a:latin typeface="Arial"/>
            </a:endParaRPr>
          </a:p>
          <a:p>
            <a:pPr lvl="1" marL="685800" indent="-227520">
              <a:lnSpc>
                <a:spcPct val="100000"/>
              </a:lnSpc>
              <a:spcBef>
                <a:spcPts val="641"/>
              </a:spcBef>
              <a:buClr>
                <a:srgbClr val="000000"/>
              </a:buClr>
              <a:buFont typeface="Times"/>
              <a:buChar char="•"/>
            </a:pPr>
            <a:r>
              <a:rPr b="0" lang="en-US" sz="3200" spc="-1" strike="noStrike">
                <a:solidFill>
                  <a:srgbClr val="000000"/>
                </a:solidFill>
                <a:latin typeface="Calibri"/>
                <a:ea typeface="ＭＳ Ｐゴシック"/>
              </a:rPr>
              <a:t>(also adding is faster than multiplying)</a:t>
            </a:r>
            <a:endParaRPr b="0" lang="en-US" sz="3200" spc="-1" strike="noStrike">
              <a:latin typeface="Arial"/>
            </a:endParaRPr>
          </a:p>
        </p:txBody>
      </p:sp>
      <p:pic>
        <p:nvPicPr>
          <p:cNvPr id="194" name="" descr=""/>
          <p:cNvPicPr/>
          <p:nvPr/>
        </p:nvPicPr>
        <p:blipFill>
          <a:blip r:embed="rId1"/>
          <a:stretch/>
        </p:blipFill>
        <p:spPr>
          <a:xfrm>
            <a:off x="304920" y="3784680"/>
            <a:ext cx="8609760" cy="55800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Language Modeling Toolkits</a:t>
            </a:r>
            <a:endParaRPr b="0" lang="en-US" sz="3200" spc="-1" strike="noStrike">
              <a:latin typeface="Arial"/>
            </a:endParaRPr>
          </a:p>
        </p:txBody>
      </p:sp>
      <p:sp>
        <p:nvSpPr>
          <p:cNvPr id="196"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641"/>
              </a:spcBef>
              <a:buClr>
                <a:srgbClr val="cc0000"/>
              </a:buClr>
              <a:buFont typeface="Times"/>
              <a:buChar char="•"/>
            </a:pPr>
            <a:r>
              <a:rPr b="0" lang="en-US" sz="2800" spc="-1" strike="noStrike">
                <a:solidFill>
                  <a:srgbClr val="000000"/>
                </a:solidFill>
                <a:latin typeface="Calibri"/>
                <a:ea typeface="ＭＳ Ｐゴシック"/>
              </a:rPr>
              <a:t>SRILM</a:t>
            </a:r>
            <a:endParaRPr b="0" lang="en-US" sz="2800" spc="-1" strike="noStrike">
              <a:latin typeface="Arial"/>
            </a:endParaRPr>
          </a:p>
          <a:p>
            <a:pPr lvl="1" marL="685800" indent="-227520">
              <a:lnSpc>
                <a:spcPct val="100000"/>
              </a:lnSpc>
              <a:spcBef>
                <a:spcPts val="641"/>
              </a:spcBef>
              <a:buClr>
                <a:srgbClr val="000000"/>
              </a:buClr>
              <a:buFont typeface="Times"/>
              <a:buChar char="•"/>
            </a:pPr>
            <a:r>
              <a:rPr b="0" lang="en-US" sz="2800" spc="-1" strike="noStrike" u="sng">
                <a:solidFill>
                  <a:srgbClr val="ef8e1c"/>
                </a:solidFill>
                <a:uFillTx/>
                <a:latin typeface="Calibri"/>
                <a:ea typeface="ＭＳ Ｐゴシック"/>
                <a:hlinkClick r:id="rId1"/>
              </a:rPr>
              <a:t>http://www.speech.sri.com/projects/srilm</a:t>
            </a:r>
            <a:r>
              <a:rPr b="0" lang="en-US" sz="2800" spc="-1" strike="noStrike" u="sng">
                <a:solidFill>
                  <a:srgbClr val="ef8e1c"/>
                </a:solidFill>
                <a:uFillTx/>
                <a:latin typeface="Calibri"/>
                <a:ea typeface="ＭＳ Ｐゴシック"/>
                <a:hlinkClick r:id="rId2"/>
              </a:rPr>
              <a:t>/</a:t>
            </a:r>
            <a:endParaRPr b="0" lang="en-US" sz="2800" spc="-1" strike="noStrike">
              <a:latin typeface="Arial"/>
            </a:endParaRPr>
          </a:p>
          <a:p>
            <a:pPr marL="343080" indent="-342000">
              <a:lnSpc>
                <a:spcPct val="100000"/>
              </a:lnSpc>
              <a:spcBef>
                <a:spcPts val="720"/>
              </a:spcBef>
              <a:buClr>
                <a:srgbClr val="cc0000"/>
              </a:buClr>
              <a:buFont typeface="Times"/>
              <a:buChar char="•"/>
            </a:pPr>
            <a:r>
              <a:rPr b="0" lang="en-US" sz="3200" spc="-1" strike="noStrike">
                <a:solidFill>
                  <a:srgbClr val="000000"/>
                </a:solidFill>
                <a:latin typeface="Calibri"/>
                <a:ea typeface="ＭＳ Ｐゴシック"/>
              </a:rPr>
              <a:t>KenLM</a:t>
            </a:r>
            <a:endParaRPr b="0" lang="en-US" sz="3200" spc="-1" strike="noStrike">
              <a:latin typeface="Arial"/>
            </a:endParaRPr>
          </a:p>
          <a:p>
            <a:pPr lvl="1" marL="685800" indent="-227520">
              <a:lnSpc>
                <a:spcPct val="100000"/>
              </a:lnSpc>
              <a:spcBef>
                <a:spcPts val="641"/>
              </a:spcBef>
              <a:buClr>
                <a:srgbClr val="000000"/>
              </a:buClr>
              <a:buFont typeface="Times"/>
              <a:buChar char="•"/>
            </a:pPr>
            <a:r>
              <a:rPr b="0" lang="en-US" sz="2800" spc="-1" strike="noStrike" u="sng">
                <a:solidFill>
                  <a:srgbClr val="ef8e1c"/>
                </a:solidFill>
                <a:uFillTx/>
                <a:latin typeface="Calibri"/>
                <a:ea typeface="ＭＳ Ｐゴシック"/>
                <a:hlinkClick r:id="rId3"/>
              </a:rPr>
              <a:t>https://kheafield.com/code/kenlm/</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CustomShape 1"/>
          <p:cNvSpPr/>
          <p:nvPr/>
        </p:nvSpPr>
        <p:spPr>
          <a:xfrm>
            <a:off x="1371600" y="385200"/>
            <a:ext cx="777168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Google N-Gram Release, August 2006</a:t>
            </a:r>
            <a:endParaRPr b="0" lang="en-US" sz="3200" spc="-1" strike="noStrike">
              <a:latin typeface="Arial"/>
            </a:endParaRPr>
          </a:p>
        </p:txBody>
      </p:sp>
      <p:pic>
        <p:nvPicPr>
          <p:cNvPr id="198" name="Picture 1" descr="ngram1.tiff"/>
          <p:cNvPicPr/>
          <p:nvPr/>
        </p:nvPicPr>
        <p:blipFill>
          <a:blip r:embed="rId1"/>
          <a:stretch/>
        </p:blipFill>
        <p:spPr>
          <a:xfrm>
            <a:off x="0" y="1352520"/>
            <a:ext cx="9142920" cy="1390680"/>
          </a:xfrm>
          <a:prstGeom prst="rect">
            <a:avLst/>
          </a:prstGeom>
          <a:ln>
            <a:noFill/>
          </a:ln>
        </p:spPr>
      </p:pic>
      <p:pic>
        <p:nvPicPr>
          <p:cNvPr id="199" name="Picture 2" descr="ngram2.tiff"/>
          <p:cNvPicPr/>
          <p:nvPr/>
        </p:nvPicPr>
        <p:blipFill>
          <a:blip r:embed="rId2"/>
          <a:stretch/>
        </p:blipFill>
        <p:spPr>
          <a:xfrm>
            <a:off x="0" y="3650400"/>
            <a:ext cx="9142920" cy="825120"/>
          </a:xfrm>
          <a:prstGeom prst="rect">
            <a:avLst/>
          </a:prstGeom>
          <a:ln>
            <a:noFill/>
          </a:ln>
        </p:spPr>
      </p:pic>
      <p:sp>
        <p:nvSpPr>
          <p:cNvPr id="200" name="CustomShape 2"/>
          <p:cNvSpPr/>
          <p:nvPr/>
        </p:nvSpPr>
        <p:spPr>
          <a:xfrm>
            <a:off x="1050480" y="2985120"/>
            <a:ext cx="485280" cy="4554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Lucida Sans"/>
                <a:ea typeface="ＭＳ Ｐゴシック"/>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Google N-Gram Release</a:t>
            </a:r>
            <a:endParaRPr b="0" lang="en-US" sz="3200" spc="-1" strike="noStrike">
              <a:latin typeface="Arial"/>
            </a:endParaRPr>
          </a:p>
        </p:txBody>
      </p:sp>
      <p:sp>
        <p:nvSpPr>
          <p:cNvPr id="202"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incoming 92</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incubator 99</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independent 794</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index 223</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indication 72</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indicator 120</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indicators 45</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indispensable 111</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indispensible 40</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individual 234</a:t>
            </a:r>
            <a:endParaRPr b="0" lang="en-US" sz="1800" spc="-1" strike="noStrike">
              <a:latin typeface="Arial"/>
            </a:endParaRPr>
          </a:p>
        </p:txBody>
      </p:sp>
      <p:sp>
        <p:nvSpPr>
          <p:cNvPr id="203" name="CustomShape 3"/>
          <p:cNvSpPr/>
          <p:nvPr/>
        </p:nvSpPr>
        <p:spPr>
          <a:xfrm>
            <a:off x="165960" y="4629240"/>
            <a:ext cx="8635680" cy="33300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600" spc="-1" strike="noStrike" u="sng">
                <a:solidFill>
                  <a:srgbClr val="ef8e1c"/>
                </a:solidFill>
                <a:uFillTx/>
                <a:latin typeface="Lucida Sans"/>
                <a:ea typeface="ＭＳ Ｐゴシック"/>
                <a:hlinkClick r:id="rId1"/>
              </a:rPr>
              <a:t>http://googleresearch.blogspot.com/2006/08/all-our-n-gram-are-belong-to-you.html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Google Book N-grams</a:t>
            </a:r>
            <a:endParaRPr b="0" lang="en-US" sz="3200" spc="-1" strike="noStrike">
              <a:latin typeface="Arial"/>
            </a:endParaRPr>
          </a:p>
        </p:txBody>
      </p:sp>
      <p:sp>
        <p:nvSpPr>
          <p:cNvPr id="205"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u="sng">
                <a:solidFill>
                  <a:srgbClr val="ef8e1c"/>
                </a:solidFill>
                <a:uFillTx/>
                <a:latin typeface="Calibri"/>
                <a:ea typeface="ＭＳ Ｐゴシック"/>
              </a:rPr>
              <a:t>https://books.google.com/ngrams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Estimating N-gram Probabilities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07"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Evaluation and Perplexity</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09"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CustomShape 1"/>
          <p:cNvSpPr/>
          <p:nvPr/>
        </p:nvSpPr>
        <p:spPr>
          <a:xfrm>
            <a:off x="1188720" y="272880"/>
            <a:ext cx="795492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Evaluation: How good is our model?</a:t>
            </a:r>
            <a:endParaRPr b="0" lang="en-US" sz="3200" spc="-1" strike="noStrike">
              <a:latin typeface="Arial"/>
            </a:endParaRPr>
          </a:p>
        </p:txBody>
      </p:sp>
      <p:sp>
        <p:nvSpPr>
          <p:cNvPr id="211" name="CustomShape 2"/>
          <p:cNvSpPr/>
          <p:nvPr/>
        </p:nvSpPr>
        <p:spPr>
          <a:xfrm>
            <a:off x="182880" y="1123200"/>
            <a:ext cx="8869320" cy="356184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Does our language model prefer good sentences to bad ones?</a:t>
            </a:r>
            <a:endParaRPr b="0" lang="en-US" sz="2200" spc="-1" strike="noStrike">
              <a:latin typeface="Arial"/>
            </a:endParaRPr>
          </a:p>
          <a:p>
            <a:pPr lvl="1" marL="685800" indent="-227520">
              <a:lnSpc>
                <a:spcPct val="100000"/>
              </a:lnSpc>
              <a:spcBef>
                <a:spcPts val="400"/>
              </a:spcBef>
              <a:buClr>
                <a:srgbClr val="000000"/>
              </a:buClr>
              <a:buFont typeface="Times"/>
              <a:buChar char="•"/>
            </a:pPr>
            <a:r>
              <a:rPr b="0" lang="en-US" sz="1800" spc="-1" strike="noStrike">
                <a:solidFill>
                  <a:srgbClr val="000000"/>
                </a:solidFill>
                <a:latin typeface="Calibri"/>
                <a:ea typeface="ＭＳ Ｐゴシック"/>
              </a:rPr>
              <a:t>Assign higher probability to “real” or “frequently observed” sentences </a:t>
            </a:r>
            <a:endParaRPr b="0" lang="en-US" sz="1800" spc="-1" strike="noStrike">
              <a:latin typeface="Arial"/>
            </a:endParaRPr>
          </a:p>
          <a:p>
            <a:pPr lvl="2" marL="1028880" indent="-227520">
              <a:lnSpc>
                <a:spcPct val="100000"/>
              </a:lnSpc>
              <a:spcBef>
                <a:spcPts val="400"/>
              </a:spcBef>
              <a:buClr>
                <a:srgbClr val="cc0000"/>
              </a:buClr>
              <a:buFont typeface="Times"/>
              <a:buChar char="•"/>
            </a:pPr>
            <a:r>
              <a:rPr b="0" lang="en-US" sz="1800" spc="-1" strike="noStrike">
                <a:solidFill>
                  <a:srgbClr val="000000"/>
                </a:solidFill>
                <a:latin typeface="Calibri"/>
                <a:ea typeface="ＭＳ Ｐゴシック"/>
              </a:rPr>
              <a:t>Than “ungrammatical” or “rarely observed” sentences?</a:t>
            </a:r>
            <a:endParaRPr b="0" lang="en-US" sz="1800" spc="-1" strike="noStrike">
              <a:latin typeface="Arial"/>
            </a:endParaRPr>
          </a:p>
          <a:p>
            <a:pPr marL="343080" indent="-34200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We train parameters of our model on a </a:t>
            </a:r>
            <a:r>
              <a:rPr b="1" lang="en-US" sz="2200" spc="-1" strike="noStrike">
                <a:solidFill>
                  <a:srgbClr val="008000"/>
                </a:solidFill>
                <a:latin typeface="Calibri"/>
                <a:ea typeface="ＭＳ Ｐゴシック"/>
              </a:rPr>
              <a:t>training set</a:t>
            </a:r>
            <a:r>
              <a:rPr b="0" lang="en-US" sz="2200" spc="-1" strike="noStrike">
                <a:solidFill>
                  <a:srgbClr val="000000"/>
                </a:solidFill>
                <a:latin typeface="Calibri"/>
                <a:ea typeface="ＭＳ Ｐゴシック"/>
              </a:rPr>
              <a:t>.</a:t>
            </a:r>
            <a:endParaRPr b="0" lang="en-US" sz="2200" spc="-1" strike="noStrike">
              <a:latin typeface="Arial"/>
            </a:endParaRPr>
          </a:p>
          <a:p>
            <a:pPr marL="343080" indent="-34200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We test the model’s performance on data we haven’t seen.</a:t>
            </a:r>
            <a:endParaRPr b="0" lang="en-US" sz="2200" spc="-1" strike="noStrike">
              <a:latin typeface="Arial"/>
            </a:endParaRPr>
          </a:p>
          <a:p>
            <a:pPr lvl="1" marL="685800" indent="-227520">
              <a:lnSpc>
                <a:spcPct val="100000"/>
              </a:lnSpc>
              <a:spcBef>
                <a:spcPts val="400"/>
              </a:spcBef>
              <a:buClr>
                <a:srgbClr val="000000"/>
              </a:buClr>
              <a:buFont typeface="Times"/>
              <a:buChar char="•"/>
            </a:pPr>
            <a:r>
              <a:rPr b="0" lang="en-US" sz="1800" spc="-1" strike="noStrike">
                <a:solidFill>
                  <a:srgbClr val="000000"/>
                </a:solidFill>
                <a:latin typeface="Calibri"/>
                <a:ea typeface="ＭＳ Ｐゴシック"/>
              </a:rPr>
              <a:t>A </a:t>
            </a:r>
            <a:r>
              <a:rPr b="1" lang="en-US" sz="1800" spc="-1" strike="noStrike">
                <a:solidFill>
                  <a:srgbClr val="008000"/>
                </a:solidFill>
                <a:latin typeface="Calibri"/>
                <a:ea typeface="ＭＳ Ｐゴシック"/>
              </a:rPr>
              <a:t>test set </a:t>
            </a:r>
            <a:r>
              <a:rPr b="0" lang="en-US" sz="1800" spc="-1" strike="noStrike">
                <a:solidFill>
                  <a:srgbClr val="000000"/>
                </a:solidFill>
                <a:latin typeface="Calibri"/>
                <a:ea typeface="ＭＳ Ｐゴシック"/>
              </a:rPr>
              <a:t>is an unseen dataset that is different from our training set, totally unused.</a:t>
            </a:r>
            <a:endParaRPr b="0" lang="en-US" sz="1800" spc="-1" strike="noStrike">
              <a:latin typeface="Arial"/>
            </a:endParaRPr>
          </a:p>
          <a:p>
            <a:pPr lvl="1" marL="685800" indent="-227520">
              <a:lnSpc>
                <a:spcPct val="100000"/>
              </a:lnSpc>
              <a:spcBef>
                <a:spcPts val="400"/>
              </a:spcBef>
              <a:buClr>
                <a:srgbClr val="000000"/>
              </a:buClr>
              <a:buFont typeface="Times"/>
              <a:buChar char="•"/>
            </a:pPr>
            <a:r>
              <a:rPr b="0" lang="en-US" sz="1800" spc="-1" strike="noStrike">
                <a:solidFill>
                  <a:srgbClr val="000000"/>
                </a:solidFill>
                <a:latin typeface="Calibri"/>
                <a:ea typeface="ＭＳ Ｐゴシック"/>
              </a:rPr>
              <a:t>An </a:t>
            </a:r>
            <a:r>
              <a:rPr b="1" lang="en-US" sz="1800" spc="-1" strike="noStrike">
                <a:solidFill>
                  <a:srgbClr val="008000"/>
                </a:solidFill>
                <a:latin typeface="Calibri"/>
                <a:ea typeface="ＭＳ Ｐゴシック"/>
              </a:rPr>
              <a:t>evaluation metric </a:t>
            </a:r>
            <a:r>
              <a:rPr b="0" lang="en-US" sz="1800" spc="-1" strike="noStrike">
                <a:solidFill>
                  <a:srgbClr val="000000"/>
                </a:solidFill>
                <a:latin typeface="Calibri"/>
                <a:ea typeface="ＭＳ Ｐゴシック"/>
              </a:rPr>
              <a:t>tells us how well our model does on the test set.</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211">
                                            <p:txEl>
                                              <p:pRg st="1" end="1"/>
                                            </p:txEl>
                                          </p:spTgt>
                                        </p:tgtEl>
                                        <p:attrNameLst>
                                          <p:attrName>style.visibility</p:attrName>
                                        </p:attrNameLst>
                                      </p:cBhvr>
                                      <p:to>
                                        <p:strVal val="visible"/>
                                      </p:to>
                                    </p:set>
                                  </p:childTnLst>
                                </p:cTn>
                              </p:par>
                              <p:par>
                                <p:cTn id="137" nodeType="withEffect" fill="hold" presetClass="entr" presetID="1">
                                  <p:stCondLst>
                                    <p:cond delay="0"/>
                                  </p:stCondLst>
                                  <p:childTnLst>
                                    <p:set>
                                      <p:cBhvr>
                                        <p:cTn id="138"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nodeType="clickEffect" fill="hold" presetClass="entr" presetID="1">
                                  <p:stCondLst>
                                    <p:cond delay="0"/>
                                  </p:stCondLst>
                                  <p:childTnLst>
                                    <p:set>
                                      <p:cBhvr>
                                        <p:cTn id="142" dur="1" fill="hold">
                                          <p:stCondLst>
                                            <p:cond delay="0"/>
                                          </p:stCondLst>
                                        </p:cTn>
                                        <p:tgtEl>
                                          <p:spTgt spid="211">
                                            <p:txEl>
                                              <p:pRg st="3" end="3"/>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nodeType="clickEffect" fill="hold" presetClass="entr" presetID="1">
                                  <p:stCondLst>
                                    <p:cond delay="0"/>
                                  </p:stCondLst>
                                  <p:childTnLst>
                                    <p:set>
                                      <p:cBhvr>
                                        <p:cTn id="150" dur="1" fill="hold">
                                          <p:stCondLst>
                                            <p:cond delay="0"/>
                                          </p:stCondLst>
                                        </p:cTn>
                                        <p:tgtEl>
                                          <p:spTgt spid="211">
                                            <p:txEl>
                                              <p:pRg st="5" end="5"/>
                                            </p:txEl>
                                          </p:spTgt>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nodeType="clickEffect" fill="hold" presetClass="entr" presetID="1">
                                  <p:stCondLst>
                                    <p:cond delay="0"/>
                                  </p:stCondLst>
                                  <p:childTnLst>
                                    <p:set>
                                      <p:cBhvr>
                                        <p:cTn id="154"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CustomShape 1"/>
          <p:cNvSpPr/>
          <p:nvPr/>
        </p:nvSpPr>
        <p:spPr>
          <a:xfrm>
            <a:off x="1280160" y="56880"/>
            <a:ext cx="777168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Probabilistic Language Modeling</a:t>
            </a:r>
            <a:endParaRPr b="0" lang="en-US" sz="3200" spc="-1" strike="noStrike">
              <a:latin typeface="Arial"/>
            </a:endParaRPr>
          </a:p>
        </p:txBody>
      </p:sp>
      <p:sp>
        <p:nvSpPr>
          <p:cNvPr id="135" name="CustomShape 2"/>
          <p:cNvSpPr/>
          <p:nvPr/>
        </p:nvSpPr>
        <p:spPr>
          <a:xfrm>
            <a:off x="91440" y="1005840"/>
            <a:ext cx="8960400" cy="360288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Goal: compute the probability of a sentence or sequence of words:</a:t>
            </a:r>
            <a:endParaRPr b="0" lang="en-US" sz="2600" spc="-1" strike="noStrike">
              <a:latin typeface="Arial"/>
            </a:endParaRPr>
          </a:p>
          <a:p>
            <a:pPr marL="685800" indent="-227520">
              <a:lnSpc>
                <a:spcPct val="100000"/>
              </a:lnSpc>
              <a:spcBef>
                <a:spcPts val="561"/>
              </a:spcBef>
            </a:pPr>
            <a:r>
              <a:rPr b="0" lang="en-US" sz="26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P(W) = P(w</a:t>
            </a:r>
            <a:r>
              <a:rPr b="0" lang="en-US" sz="1800" spc="-1" strike="noStrike" baseline="-25000">
                <a:solidFill>
                  <a:srgbClr val="000000"/>
                </a:solidFill>
                <a:latin typeface="Calibri"/>
                <a:ea typeface="ＭＳ Ｐゴシック"/>
              </a:rPr>
              <a:t>1</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2</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3</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4</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5</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n</a:t>
            </a:r>
            <a:r>
              <a:rPr b="0" lang="en-US" sz="1800" spc="-1" strike="noStrike">
                <a:solidFill>
                  <a:srgbClr val="000000"/>
                </a:solidFill>
                <a:latin typeface="Calibri"/>
                <a:ea typeface="ＭＳ Ｐゴシック"/>
              </a:rPr>
              <a:t>)</a:t>
            </a:r>
            <a:endParaRPr b="0" lang="en-US" sz="1800" spc="-1" strike="noStrike">
              <a:latin typeface="Arial"/>
            </a:endParaRPr>
          </a:p>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Related task: probability of an upcoming word:</a:t>
            </a:r>
            <a:endParaRPr b="0" lang="en-US" sz="2600" spc="-1" strike="noStrike">
              <a:latin typeface="Arial"/>
            </a:endParaRPr>
          </a:p>
          <a:p>
            <a:pPr marL="685800" indent="-227520">
              <a:lnSpc>
                <a:spcPct val="100000"/>
              </a:lnSpc>
              <a:spcBef>
                <a:spcPts val="400"/>
              </a:spcBef>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P(w</a:t>
            </a:r>
            <a:r>
              <a:rPr b="0" lang="en-US" sz="1800" spc="-1" strike="noStrike" baseline="-25000">
                <a:solidFill>
                  <a:srgbClr val="000000"/>
                </a:solidFill>
                <a:latin typeface="Calibri"/>
                <a:ea typeface="ＭＳ Ｐゴシック"/>
              </a:rPr>
              <a:t>5</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1</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2</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3</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4</a:t>
            </a:r>
            <a:r>
              <a:rPr b="0" lang="en-US" sz="1800" spc="-1" strike="noStrike">
                <a:solidFill>
                  <a:srgbClr val="000000"/>
                </a:solidFill>
                <a:latin typeface="Calibri"/>
                <a:ea typeface="ＭＳ Ｐゴシック"/>
              </a:rPr>
              <a:t>)</a:t>
            </a:r>
            <a:endParaRPr b="0" lang="en-US" sz="1800" spc="-1" strike="noStrike">
              <a:latin typeface="Arial"/>
            </a:endParaRPr>
          </a:p>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A model that computes either of these:</a:t>
            </a:r>
            <a:endParaRPr b="0" lang="en-US" sz="2600" spc="-1" strike="noStrike">
              <a:latin typeface="Arial"/>
            </a:endParaRPr>
          </a:p>
          <a:p>
            <a:pPr marL="685800" indent="-227520">
              <a:lnSpc>
                <a:spcPct val="100000"/>
              </a:lnSpc>
              <a:spcBef>
                <a:spcPts val="479"/>
              </a:spcBef>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P(W)     or     P(w</a:t>
            </a:r>
            <a:r>
              <a:rPr b="0" lang="en-US" sz="1800" spc="-1" strike="noStrike" baseline="-25000">
                <a:solidFill>
                  <a:srgbClr val="000000"/>
                </a:solidFill>
                <a:latin typeface="Calibri"/>
                <a:ea typeface="ＭＳ Ｐゴシック"/>
              </a:rPr>
              <a:t>n</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1</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2</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n-1</a:t>
            </a:r>
            <a:r>
              <a:rPr b="0" lang="en-US" sz="1800" spc="-1" strike="noStrike">
                <a:solidFill>
                  <a:srgbClr val="000000"/>
                </a:solidFill>
                <a:latin typeface="Calibri"/>
                <a:ea typeface="ＭＳ Ｐゴシック"/>
              </a:rPr>
              <a:t>)    </a:t>
            </a:r>
            <a:r>
              <a:rPr b="0" lang="en-US" sz="2200" spc="-1" strike="noStrike">
                <a:solidFill>
                  <a:srgbClr val="000000"/>
                </a:solidFill>
                <a:latin typeface="Calibri"/>
                <a:ea typeface="ＭＳ Ｐゴシック"/>
              </a:rPr>
              <a:t>is called a </a:t>
            </a:r>
            <a:r>
              <a:rPr b="1" lang="en-US" sz="2200" spc="-1" strike="noStrike">
                <a:solidFill>
                  <a:srgbClr val="a50021"/>
                </a:solidFill>
                <a:latin typeface="Calibri"/>
                <a:ea typeface="ＭＳ Ｐゴシック"/>
              </a:rPr>
              <a:t>language model</a:t>
            </a:r>
            <a:r>
              <a:rPr b="0" lang="en-US" sz="2200" spc="-1" strike="noStrike">
                <a:solidFill>
                  <a:srgbClr val="000000"/>
                </a:solidFill>
                <a:latin typeface="Calibri"/>
                <a:ea typeface="ＭＳ Ｐゴシック"/>
              </a:rPr>
              <a:t>.</a:t>
            </a:r>
            <a:endParaRPr b="0" lang="en-US" sz="2200" spc="-1" strike="noStrike">
              <a:latin typeface="Arial"/>
            </a:endParaRPr>
          </a:p>
          <a:p>
            <a:pPr marL="343080" indent="-34200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Better: </a:t>
            </a:r>
            <a:r>
              <a:rPr b="1" lang="en-US" sz="2200" spc="-1" strike="noStrike">
                <a:solidFill>
                  <a:srgbClr val="cc0033"/>
                </a:solidFill>
                <a:latin typeface="Calibri"/>
                <a:ea typeface="ＭＳ Ｐゴシック"/>
              </a:rPr>
              <a:t>the grammar       </a:t>
            </a:r>
            <a:r>
              <a:rPr b="0" lang="en-US" sz="2200" spc="-1" strike="noStrike">
                <a:solidFill>
                  <a:srgbClr val="000000"/>
                </a:solidFill>
                <a:latin typeface="Calibri"/>
                <a:ea typeface="ＭＳ Ｐゴシック"/>
              </a:rPr>
              <a:t>But </a:t>
            </a:r>
            <a:r>
              <a:rPr b="1" lang="en-US" sz="2200" spc="-1" strike="noStrike">
                <a:solidFill>
                  <a:srgbClr val="cc0033"/>
                </a:solidFill>
                <a:latin typeface="Calibri"/>
                <a:ea typeface="ＭＳ Ｐゴシック"/>
              </a:rPr>
              <a:t>language model </a:t>
            </a:r>
            <a:r>
              <a:rPr b="0" lang="en-US" sz="2200" spc="-1" strike="noStrike">
                <a:solidFill>
                  <a:srgbClr val="000000"/>
                </a:solidFill>
                <a:latin typeface="Calibri"/>
                <a:ea typeface="ＭＳ Ｐゴシック"/>
              </a:rPr>
              <a:t>or </a:t>
            </a:r>
            <a:r>
              <a:rPr b="1" lang="en-US" sz="2200" spc="-1" strike="noStrike">
                <a:solidFill>
                  <a:srgbClr val="cc0033"/>
                </a:solidFill>
                <a:latin typeface="Calibri"/>
                <a:ea typeface="ＭＳ Ｐゴシック"/>
              </a:rPr>
              <a:t>LM </a:t>
            </a:r>
            <a:r>
              <a:rPr b="0" lang="en-US" sz="2200" spc="-1" strike="noStrike">
                <a:solidFill>
                  <a:srgbClr val="000000"/>
                </a:solidFill>
                <a:latin typeface="Calibri"/>
                <a:ea typeface="ＭＳ Ｐゴシック"/>
              </a:rPr>
              <a:t>is standard</a:t>
            </a:r>
            <a:endParaRPr b="0" lang="en-US" sz="2200" spc="-1" strike="noStrike">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3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35">
                                            <p:txEl>
                                              <p:pRg st="2" end="2"/>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135">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35">
                                            <p:txEl>
                                              <p:pRg st="4" end="4"/>
                                            </p:txEl>
                                          </p:spTgt>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35">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3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Training on the test set</a:t>
            </a:r>
            <a:endParaRPr b="0" lang="en-US" sz="3200" spc="-1" strike="noStrike">
              <a:latin typeface="Arial"/>
            </a:endParaRPr>
          </a:p>
        </p:txBody>
      </p:sp>
      <p:sp>
        <p:nvSpPr>
          <p:cNvPr id="213"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We can’t allow test sentences into the training set</a:t>
            </a:r>
            <a:endParaRPr b="0" lang="en-US" sz="24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If you do so, it will assign it an artificially high probability when we set it in the test set</a:t>
            </a:r>
            <a:endParaRPr b="0" lang="en-US" sz="2400" spc="-1" strike="noStrike">
              <a:latin typeface="Arial"/>
            </a:endParaRPr>
          </a:p>
          <a:p>
            <a:pPr lvl="1" marL="432000" indent="-215640">
              <a:lnSpc>
                <a:spcPct val="100000"/>
              </a:lnSpc>
              <a:spcBef>
                <a:spcPts val="479"/>
              </a:spcBef>
              <a:buClr>
                <a:srgbClr val="000000"/>
              </a:buClr>
              <a:buSzPct val="45000"/>
              <a:buFont typeface="Wingdings" charset="2"/>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Training on the test set”</a:t>
            </a:r>
            <a:endParaRPr b="0" lang="en-US" sz="24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Bad science!</a:t>
            </a:r>
            <a:endParaRPr b="0" lang="en-US" sz="24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And violates the honor code</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214" name="CustomShape 3"/>
          <p:cNvSpPr/>
          <p:nvPr/>
        </p:nvSpPr>
        <p:spPr>
          <a:xfrm>
            <a:off x="304920" y="4705200"/>
            <a:ext cx="1980000" cy="342000"/>
          </a:xfrm>
          <a:prstGeom prst="rect">
            <a:avLst/>
          </a:prstGeom>
          <a:noFill/>
          <a:ln w="9360">
            <a:noFill/>
          </a:ln>
        </p:spPr>
        <p:style>
          <a:lnRef idx="0"/>
          <a:fillRef idx="0"/>
          <a:effectRef idx="0"/>
          <a:fontRef idx="minor"/>
        </p:style>
        <p:txBody>
          <a:bodyPr lIns="90000" rIns="90000" tIns="45000" bIns="45000">
            <a:noAutofit/>
          </a:bodyPr>
          <a:p>
            <a:pPr>
              <a:lnSpc>
                <a:spcPct val="100000"/>
              </a:lnSpc>
            </a:pPr>
            <a:fld id="{DD08B62F-EB59-40B7-A450-04DC6338F1F2}" type="slidenum">
              <a:rPr b="0" lang="en-US" sz="1400" spc="-1" strike="noStrike">
                <a:solidFill>
                  <a:srgbClr val="000000"/>
                </a:solidFill>
                <a:latin typeface="Calibri"/>
                <a:ea typeface="ＭＳ Ｐゴシック"/>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timing>
    <p:tnLst>
      <p:par>
        <p:cTn id="155" dur="indefinite" restart="never" nodeType="tmRoot">
          <p:childTnLst>
            <p:seq>
              <p:cTn id="156" dur="indefinite" nodeType="mainSeq">
                <p:childTnLst>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213">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Extrinsic evaluation of N-gram models</a:t>
            </a:r>
            <a:endParaRPr b="0" lang="en-US" sz="3200" spc="-1" strike="noStrike">
              <a:latin typeface="Arial"/>
            </a:endParaRPr>
          </a:p>
        </p:txBody>
      </p:sp>
      <p:sp>
        <p:nvSpPr>
          <p:cNvPr id="216"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Best evaluation for comparing models A and B</a:t>
            </a:r>
            <a:endParaRPr b="0" lang="en-US" sz="2600" spc="-1" strike="noStrike">
              <a:latin typeface="Arial"/>
            </a:endParaRPr>
          </a:p>
          <a:p>
            <a:pPr lvl="1" marL="6858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Put each model in a task</a:t>
            </a:r>
            <a:endParaRPr b="0" lang="en-US" sz="2200" spc="-1" strike="noStrike">
              <a:latin typeface="Arial"/>
            </a:endParaRPr>
          </a:p>
          <a:p>
            <a:pPr lvl="2" marL="1028880" indent="-22752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 </a:t>
            </a:r>
            <a:r>
              <a:rPr b="0" lang="en-US" sz="2200" spc="-1" strike="noStrike">
                <a:solidFill>
                  <a:srgbClr val="000000"/>
                </a:solidFill>
                <a:latin typeface="Calibri"/>
                <a:ea typeface="ＭＳ Ｐゴシック"/>
              </a:rPr>
              <a:t>spelling corrector, speech recognizer, MT system</a:t>
            </a:r>
            <a:endParaRPr b="0" lang="en-US" sz="2200" spc="-1" strike="noStrike">
              <a:latin typeface="Arial"/>
            </a:endParaRPr>
          </a:p>
          <a:p>
            <a:pPr lvl="1" marL="6858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Run the task, get an accuracy for A and for B</a:t>
            </a:r>
            <a:endParaRPr b="0" lang="en-US" sz="2200" spc="-1" strike="noStrike">
              <a:latin typeface="Arial"/>
            </a:endParaRPr>
          </a:p>
          <a:p>
            <a:pPr lvl="2" marL="1028880" indent="-22752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How many misspelled words corrected properly</a:t>
            </a:r>
            <a:endParaRPr b="0" lang="en-US" sz="2200" spc="-1" strike="noStrike">
              <a:latin typeface="Arial"/>
            </a:endParaRPr>
          </a:p>
          <a:p>
            <a:pPr lvl="2" marL="1028880" indent="-22752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How many words translated correctly</a:t>
            </a:r>
            <a:endParaRPr b="0" lang="en-US" sz="2200" spc="-1" strike="noStrike">
              <a:latin typeface="Arial"/>
            </a:endParaRPr>
          </a:p>
          <a:p>
            <a:pPr lvl="1" marL="6858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Compare accuracy for A and B</a:t>
            </a:r>
            <a:endParaRPr b="0" lang="en-US" sz="2200" spc="-1" strike="noStrike">
              <a:latin typeface="Arial"/>
            </a:endParaRPr>
          </a:p>
        </p:txBody>
      </p:sp>
    </p:spTree>
  </p:cSld>
  <mc:AlternateContent>
    <mc:Choice Requires="p14">
      <p:transition spd="slow" p14:dur="2000"/>
    </mc:Choice>
    <mc:Fallback>
      <p:transition spd="slow"/>
    </mc:Fallback>
  </mc:AlternateContent>
  <p:timing>
    <p:tnLst>
      <p:par>
        <p:cTn id="161" dur="indefinite" restart="never" nodeType="tmRoot">
          <p:childTnLst>
            <p:seq>
              <p:cTn id="162" dur="indefinite" nodeType="mainSeq">
                <p:childTnLst>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216">
                                            <p:txEl>
                                              <p:pRg st="1" end="1"/>
                                            </p:txEl>
                                          </p:spTgt>
                                        </p:tgtEl>
                                        <p:attrNameLst>
                                          <p:attrName>style.visibility</p:attrName>
                                        </p:attrNameLst>
                                      </p:cBhvr>
                                      <p:to>
                                        <p:strVal val="visible"/>
                                      </p:to>
                                    </p:set>
                                  </p:childTnLst>
                                </p:cTn>
                              </p:par>
                              <p:par>
                                <p:cTn id="167" nodeType="withEffect" fill="hold" presetClass="entr" presetID="1">
                                  <p:stCondLst>
                                    <p:cond delay="0"/>
                                  </p:stCondLst>
                                  <p:childTnLst>
                                    <p:set>
                                      <p:cBhvr>
                                        <p:cTn id="168" dur="1" fill="hold">
                                          <p:stCondLst>
                                            <p:cond delay="0"/>
                                          </p:stCondLst>
                                        </p:cTn>
                                        <p:tgtEl>
                                          <p:spTgt spid="216">
                                            <p:txEl>
                                              <p:pRg st="2" end="2"/>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216">
                                            <p:txEl>
                                              <p:pRg st="3" end="3"/>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216">
                                            <p:txEl>
                                              <p:pRg st="4" end="4"/>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16">
                                            <p:txEl>
                                              <p:pRg st="5" end="5"/>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21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Difficulty of extrinsic (in-vivo) evaluation of  N-gram models</a:t>
            </a:r>
            <a:endParaRPr b="0" lang="en-US" sz="3200" spc="-1" strike="noStrike">
              <a:latin typeface="Arial"/>
            </a:endParaRPr>
          </a:p>
        </p:txBody>
      </p:sp>
      <p:sp>
        <p:nvSpPr>
          <p:cNvPr id="218"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90000"/>
              </a:lnSpc>
              <a:spcBef>
                <a:spcPts val="561"/>
              </a:spcBef>
              <a:buClr>
                <a:srgbClr val="cc0000"/>
              </a:buClr>
              <a:buFont typeface="Times"/>
              <a:buChar char="•"/>
            </a:pPr>
            <a:r>
              <a:rPr b="0" lang="en-US" sz="2600" spc="-1" strike="noStrike">
                <a:solidFill>
                  <a:srgbClr val="000000"/>
                </a:solidFill>
                <a:latin typeface="Calibri"/>
                <a:ea typeface="ＭＳ Ｐゴシック"/>
              </a:rPr>
              <a:t>Extrinsic evaluation</a:t>
            </a:r>
            <a:endParaRPr b="0" lang="en-US" sz="2600" spc="-1" strike="noStrike">
              <a:latin typeface="Arial"/>
            </a:endParaRPr>
          </a:p>
          <a:p>
            <a:pPr lvl="1" marL="685800" indent="-227520">
              <a:lnSpc>
                <a:spcPct val="90000"/>
              </a:lnSpc>
              <a:spcBef>
                <a:spcPts val="479"/>
              </a:spcBef>
              <a:buClr>
                <a:srgbClr val="000000"/>
              </a:buClr>
              <a:buFont typeface="Times"/>
              <a:buChar char="•"/>
            </a:pPr>
            <a:r>
              <a:rPr b="0" lang="en-US" sz="2200" spc="-1" strike="noStrike">
                <a:solidFill>
                  <a:srgbClr val="000000"/>
                </a:solidFill>
                <a:latin typeface="Calibri"/>
                <a:ea typeface="ＭＳ Ｐゴシック"/>
              </a:rPr>
              <a:t>Time-consuming; can take days or weeks</a:t>
            </a:r>
            <a:endParaRPr b="0" lang="en-US" sz="2200" spc="-1" strike="noStrike">
              <a:latin typeface="Arial"/>
            </a:endParaRPr>
          </a:p>
          <a:p>
            <a:pPr marL="343080" indent="-342000">
              <a:lnSpc>
                <a:spcPct val="90000"/>
              </a:lnSpc>
              <a:spcBef>
                <a:spcPts val="561"/>
              </a:spcBef>
              <a:buClr>
                <a:srgbClr val="cc0000"/>
              </a:buClr>
              <a:buFont typeface="Times"/>
              <a:buChar char="•"/>
            </a:pPr>
            <a:r>
              <a:rPr b="0" lang="en-US" sz="2600" spc="-1" strike="noStrike">
                <a:solidFill>
                  <a:srgbClr val="000000"/>
                </a:solidFill>
                <a:latin typeface="Calibri"/>
                <a:ea typeface="ＭＳ Ｐゴシック"/>
              </a:rPr>
              <a:t>So</a:t>
            </a:r>
            <a:endParaRPr b="0" lang="en-US" sz="2600" spc="-1" strike="noStrike">
              <a:latin typeface="Arial"/>
            </a:endParaRPr>
          </a:p>
          <a:p>
            <a:pPr lvl="1" marL="685800" indent="-227520">
              <a:lnSpc>
                <a:spcPct val="90000"/>
              </a:lnSpc>
              <a:spcBef>
                <a:spcPts val="479"/>
              </a:spcBef>
              <a:buClr>
                <a:srgbClr val="000000"/>
              </a:buClr>
              <a:buFont typeface="Times"/>
              <a:buChar char="•"/>
            </a:pPr>
            <a:r>
              <a:rPr b="0" lang="en-US" sz="2200" spc="-1" strike="noStrike">
                <a:solidFill>
                  <a:srgbClr val="000000"/>
                </a:solidFill>
                <a:latin typeface="Calibri"/>
                <a:ea typeface="ＭＳ Ｐゴシック"/>
              </a:rPr>
              <a:t>Sometimes use </a:t>
            </a:r>
            <a:r>
              <a:rPr b="1" lang="en-US" sz="2200" spc="-1" strike="noStrike">
                <a:solidFill>
                  <a:srgbClr val="a50021"/>
                </a:solidFill>
                <a:latin typeface="Calibri"/>
                <a:ea typeface="ＭＳ Ｐゴシック"/>
              </a:rPr>
              <a:t>intrinsic</a:t>
            </a:r>
            <a:r>
              <a:rPr b="0" lang="en-US" sz="2200" spc="-1" strike="noStrike">
                <a:solidFill>
                  <a:srgbClr val="000000"/>
                </a:solidFill>
                <a:latin typeface="Calibri"/>
                <a:ea typeface="ＭＳ Ｐゴシック"/>
              </a:rPr>
              <a:t> evaluation: </a:t>
            </a:r>
            <a:r>
              <a:rPr b="1" lang="en-US" sz="2200" spc="-1" strike="noStrike">
                <a:solidFill>
                  <a:srgbClr val="000000"/>
                </a:solidFill>
                <a:latin typeface="Calibri"/>
                <a:ea typeface="ＭＳ Ｐゴシック"/>
              </a:rPr>
              <a:t>perplexity</a:t>
            </a:r>
            <a:endParaRPr b="0" lang="en-US" sz="2200" spc="-1" strike="noStrike">
              <a:latin typeface="Arial"/>
            </a:endParaRPr>
          </a:p>
          <a:p>
            <a:pPr lvl="1" marL="685800" indent="-227520">
              <a:lnSpc>
                <a:spcPct val="90000"/>
              </a:lnSpc>
              <a:spcBef>
                <a:spcPts val="479"/>
              </a:spcBef>
              <a:buClr>
                <a:srgbClr val="000000"/>
              </a:buClr>
              <a:buFont typeface="Times"/>
              <a:buChar char="•"/>
            </a:pPr>
            <a:r>
              <a:rPr b="0" lang="en-US" sz="2200" spc="-1" strike="noStrike">
                <a:solidFill>
                  <a:srgbClr val="000000"/>
                </a:solidFill>
                <a:latin typeface="Calibri"/>
                <a:ea typeface="ＭＳ Ｐゴシック"/>
              </a:rPr>
              <a:t>Bad approximation </a:t>
            </a:r>
            <a:endParaRPr b="0" lang="en-US" sz="2200" spc="-1" strike="noStrike">
              <a:latin typeface="Arial"/>
            </a:endParaRPr>
          </a:p>
          <a:p>
            <a:pPr lvl="2" marL="1028880" indent="-227520">
              <a:lnSpc>
                <a:spcPct val="90000"/>
              </a:lnSpc>
              <a:spcBef>
                <a:spcPts val="479"/>
              </a:spcBef>
              <a:buClr>
                <a:srgbClr val="cc0000"/>
              </a:buClr>
              <a:buFont typeface="Times"/>
              <a:buChar char="•"/>
            </a:pPr>
            <a:r>
              <a:rPr b="0" lang="en-US" sz="2200" spc="-1" strike="noStrike">
                <a:solidFill>
                  <a:srgbClr val="000000"/>
                </a:solidFill>
                <a:latin typeface="Calibri"/>
                <a:ea typeface="ＭＳ Ｐゴシック"/>
              </a:rPr>
              <a:t>unless the test data looks </a:t>
            </a:r>
            <a:r>
              <a:rPr b="1" lang="en-US" sz="2200" spc="-1" strike="noStrike">
                <a:solidFill>
                  <a:srgbClr val="000000"/>
                </a:solidFill>
                <a:latin typeface="Calibri"/>
                <a:ea typeface="ＭＳ Ｐゴシック"/>
              </a:rPr>
              <a:t>just</a:t>
            </a:r>
            <a:r>
              <a:rPr b="0" lang="en-US" sz="2200" spc="-1" strike="noStrike">
                <a:solidFill>
                  <a:srgbClr val="000000"/>
                </a:solidFill>
                <a:latin typeface="Calibri"/>
                <a:ea typeface="ＭＳ Ｐゴシック"/>
              </a:rPr>
              <a:t> like the training data</a:t>
            </a:r>
            <a:endParaRPr b="0" lang="en-US" sz="2200" spc="-1" strike="noStrike">
              <a:latin typeface="Arial"/>
            </a:endParaRPr>
          </a:p>
          <a:p>
            <a:pPr lvl="2" marL="1028880" indent="-227520">
              <a:lnSpc>
                <a:spcPct val="90000"/>
              </a:lnSpc>
              <a:spcBef>
                <a:spcPts val="479"/>
              </a:spcBef>
              <a:buClr>
                <a:srgbClr val="cc0000"/>
              </a:buClr>
              <a:buFont typeface="Times"/>
              <a:buChar char="•"/>
            </a:pPr>
            <a:r>
              <a:rPr b="0" lang="en-US" sz="2200" spc="-1" strike="noStrike">
                <a:solidFill>
                  <a:srgbClr val="000000"/>
                </a:solidFill>
                <a:latin typeface="Calibri"/>
                <a:ea typeface="ＭＳ Ｐゴシック"/>
              </a:rPr>
              <a:t>So </a:t>
            </a:r>
            <a:r>
              <a:rPr b="1" lang="en-US" sz="2200" spc="-1" strike="noStrike">
                <a:solidFill>
                  <a:srgbClr val="000000"/>
                </a:solidFill>
                <a:latin typeface="Calibri"/>
                <a:ea typeface="ＭＳ Ｐゴシック"/>
              </a:rPr>
              <a:t>generally only useful in pilot experiments</a:t>
            </a:r>
            <a:endParaRPr b="0" lang="en-US" sz="2200" spc="-1" strike="noStrike">
              <a:latin typeface="Arial"/>
            </a:endParaRPr>
          </a:p>
          <a:p>
            <a:pPr lvl="1" marL="685800" indent="-227520">
              <a:lnSpc>
                <a:spcPct val="90000"/>
              </a:lnSpc>
              <a:spcBef>
                <a:spcPts val="479"/>
              </a:spcBef>
              <a:buClr>
                <a:srgbClr val="000000"/>
              </a:buClr>
              <a:buFont typeface="Times"/>
              <a:buChar char="•"/>
            </a:pPr>
            <a:r>
              <a:rPr b="0" lang="en-US" sz="2200" spc="-1" strike="noStrike">
                <a:solidFill>
                  <a:srgbClr val="000000"/>
                </a:solidFill>
                <a:latin typeface="Calibri"/>
                <a:ea typeface="ＭＳ Ｐゴシック"/>
              </a:rPr>
              <a:t>But is helpful to think about.</a:t>
            </a:r>
            <a:endParaRPr b="0" lang="en-US" sz="2200" spc="-1" strike="noStrike">
              <a:latin typeface="Arial"/>
            </a:endParaRPr>
          </a:p>
        </p:txBody>
      </p:sp>
    </p:spTree>
  </p:cSld>
  <mc:AlternateContent>
    <mc:Choice Requires="p14">
      <p:transition spd="slow" p14:dur="2000"/>
    </mc:Choice>
    <mc:Fallback>
      <p:transition spd="slow"/>
    </mc:Fallback>
  </mc:AlternateContent>
  <p:timing>
    <p:tnLst>
      <p:par>
        <p:cTn id="185" dur="indefinite" restart="never" nodeType="tmRoot">
          <p:childTnLst>
            <p:seq>
              <p:cTn id="186" dur="indefinite" nodeType="mainSeq">
                <p:childTnLst>
                  <p:par>
                    <p:cTn id="187" fill="hold">
                      <p:stCondLst>
                        <p:cond delay="indefinite"/>
                      </p:stCondLst>
                      <p:childTnLst>
                        <p:par>
                          <p:cTn id="188" fill="hold">
                            <p:stCondLst>
                              <p:cond delay="0"/>
                            </p:stCondLst>
                            <p:childTnLst>
                              <p:par>
                                <p:cTn id="189" nodeType="clickEffect" fill="hold" presetClass="entr" presetID="1">
                                  <p:stCondLst>
                                    <p:cond delay="0"/>
                                  </p:stCondLst>
                                  <p:childTnLst>
                                    <p:set>
                                      <p:cBhvr>
                                        <p:cTn id="190" dur="1" fill="hold">
                                          <p:stCondLst>
                                            <p:cond delay="0"/>
                                          </p:stCondLst>
                                        </p:cTn>
                                        <p:tgtEl>
                                          <p:spTgt spid="218">
                                            <p:txEl>
                                              <p:pRg st="0" end="0"/>
                                            </p:txEl>
                                          </p:spTgt>
                                        </p:tgtEl>
                                        <p:attrNameLst>
                                          <p:attrName>style.visibility</p:attrName>
                                        </p:attrNameLst>
                                      </p:cBhvr>
                                      <p:to>
                                        <p:strVal val="visible"/>
                                      </p:to>
                                    </p:set>
                                  </p:childTnLst>
                                </p:cTn>
                              </p:par>
                              <p:par>
                                <p:cTn id="191" nodeType="withEffect" fill="hold" presetClass="entr" presetID="1">
                                  <p:stCondLst>
                                    <p:cond delay="0"/>
                                  </p:stCondLst>
                                  <p:childTnLst>
                                    <p:set>
                                      <p:cBhvr>
                                        <p:cTn id="192" dur="1" fill="hold">
                                          <p:stCondLst>
                                            <p:cond delay="0"/>
                                          </p:stCondLst>
                                        </p:cTn>
                                        <p:tgtEl>
                                          <p:spTgt spid="218">
                                            <p:txEl>
                                              <p:pRg st="1" end="1"/>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218">
                                            <p:txEl>
                                              <p:pRg st="2" end="2"/>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218">
                                            <p:txEl>
                                              <p:pRg st="2" end="2"/>
                                            </p:txEl>
                                          </p:spTgt>
                                        </p:tgtEl>
                                        <p:attrNameLst>
                                          <p:attrName>style.visibility</p:attrName>
                                        </p:attrNameLst>
                                      </p:cBhvr>
                                      <p:to>
                                        <p:strVal val="visible"/>
                                      </p:to>
                                    </p:set>
                                  </p:childTnLst>
                                </p:cTn>
                              </p:par>
                              <p:par>
                                <p:cTn id="201" nodeType="withEffect" fill="hold" presetClass="entr" presetID="1">
                                  <p:stCondLst>
                                    <p:cond delay="0"/>
                                  </p:stCondLst>
                                  <p:childTnLst>
                                    <p:set>
                                      <p:cBhvr>
                                        <p:cTn id="202" dur="1" fill="hold">
                                          <p:stCondLst>
                                            <p:cond delay="0"/>
                                          </p:stCondLst>
                                        </p:cTn>
                                        <p:tgtEl>
                                          <p:spTgt spid="218">
                                            <p:txEl>
                                              <p:pRg st="3" end="3"/>
                                            </p:txEl>
                                          </p:spTgt>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18">
                                            <p:txEl>
                                              <p:pRg st="4" end="4"/>
                                            </p:txEl>
                                          </p:spTgt>
                                        </p:tgtEl>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tgtEl>
                                          <p:spTgt spid="218">
                                            <p:txEl>
                                              <p:pRg st="5" end="5"/>
                                            </p:txEl>
                                          </p:spTgt>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218">
                                            <p:txEl>
                                              <p:pRg st="6" end="6"/>
                                            </p:txEl>
                                          </p:spTgt>
                                        </p:tgtEl>
                                        <p:attrNameLst>
                                          <p:attrName>style.visibility</p:attrName>
                                        </p:attrNameLst>
                                      </p:cBhvr>
                                      <p:to>
                                        <p:strVal val="visible"/>
                                      </p:to>
                                    </p:set>
                                  </p:childTnLst>
                                </p:cTn>
                              </p:par>
                            </p:childTnLst>
                          </p:cTn>
                        </p:par>
                      </p:childTnLst>
                    </p:cTn>
                  </p:par>
                  <p:par>
                    <p:cTn id="211" fill="hold">
                      <p:stCondLst>
                        <p:cond delay="indefinite"/>
                      </p:stCondLst>
                      <p:childTnLst>
                        <p:par>
                          <p:cTn id="212" fill="hold">
                            <p:stCondLst>
                              <p:cond delay="0"/>
                            </p:stCondLst>
                            <p:childTnLst>
                              <p:par>
                                <p:cTn id="213" nodeType="clickEffect" fill="hold" presetClass="entr" presetID="1">
                                  <p:stCondLst>
                                    <p:cond delay="0"/>
                                  </p:stCondLst>
                                  <p:childTnLst>
                                    <p:set>
                                      <p:cBhvr>
                                        <p:cTn id="214" dur="1" fill="hold">
                                          <p:stCondLst>
                                            <p:cond delay="0"/>
                                          </p:stCondLst>
                                        </p:cTn>
                                        <p:tgtEl>
                                          <p:spTgt spid="21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CustomShape 1"/>
          <p:cNvSpPr/>
          <p:nvPr/>
        </p:nvSpPr>
        <p:spPr>
          <a:xfrm>
            <a:off x="1371600" y="28584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Intuition of Perplexity</a:t>
            </a:r>
            <a:endParaRPr b="0" lang="en-US" sz="3200" spc="-1" strike="noStrike">
              <a:latin typeface="Arial"/>
            </a:endParaRPr>
          </a:p>
        </p:txBody>
      </p:sp>
      <p:sp>
        <p:nvSpPr>
          <p:cNvPr id="220" name="CustomShape 2"/>
          <p:cNvSpPr/>
          <p:nvPr/>
        </p:nvSpPr>
        <p:spPr>
          <a:xfrm>
            <a:off x="304920" y="1352520"/>
            <a:ext cx="8533440" cy="3584880"/>
          </a:xfrm>
          <a:prstGeom prst="rect">
            <a:avLst/>
          </a:prstGeom>
          <a:noFill/>
          <a:ln>
            <a:noFill/>
          </a:ln>
        </p:spPr>
        <p:style>
          <a:lnRef idx="0"/>
          <a:fillRef idx="0"/>
          <a:effectRef idx="0"/>
          <a:fontRef idx="minor"/>
        </p:style>
        <p:txBody>
          <a:bodyPr lIns="90000" rIns="90000" tIns="45000" bIns="45000">
            <a:noAutofit/>
          </a:bodyPr>
          <a:p>
            <a:pPr marL="343080" indent="-342000">
              <a:lnSpc>
                <a:spcPct val="90000"/>
              </a:lnSpc>
              <a:spcBef>
                <a:spcPts val="439"/>
              </a:spcBef>
              <a:buClr>
                <a:srgbClr val="cc0000"/>
              </a:buClr>
              <a:buFont typeface="Times"/>
              <a:buChar char="•"/>
            </a:pPr>
            <a:r>
              <a:rPr b="0" lang="en-US" sz="2000" spc="-1" strike="noStrike">
                <a:solidFill>
                  <a:srgbClr val="000000"/>
                </a:solidFill>
                <a:latin typeface="Calibri"/>
                <a:ea typeface="ＭＳ Ｐゴシック"/>
              </a:rPr>
              <a:t>The Shannon Game:</a:t>
            </a:r>
            <a:endParaRPr b="0" lang="en-US" sz="2000" spc="-1" strike="noStrike">
              <a:latin typeface="Arial"/>
            </a:endParaRPr>
          </a:p>
          <a:p>
            <a:pPr lvl="1" marL="685800" indent="-227520">
              <a:lnSpc>
                <a:spcPct val="90000"/>
              </a:lnSpc>
              <a:spcBef>
                <a:spcPts val="400"/>
              </a:spcBef>
              <a:buClr>
                <a:srgbClr val="000000"/>
              </a:buClr>
              <a:buFont typeface="Times"/>
              <a:buChar char="•"/>
            </a:pPr>
            <a:r>
              <a:rPr b="0" lang="en-US" sz="1800" spc="-1" strike="noStrike">
                <a:solidFill>
                  <a:srgbClr val="000000"/>
                </a:solidFill>
                <a:latin typeface="Calibri"/>
                <a:ea typeface="ＭＳ Ｐゴシック"/>
              </a:rPr>
              <a:t>How well can we predict the next word?</a:t>
            </a: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90000"/>
              </a:lnSpc>
              <a:spcBef>
                <a:spcPts val="400"/>
              </a:spcBef>
            </a:pPr>
            <a:endParaRPr b="0" lang="en-US" sz="1800" spc="-1" strike="noStrike">
              <a:latin typeface="Arial"/>
            </a:endParaRPr>
          </a:p>
          <a:p>
            <a:pPr lvl="1" marL="685800" indent="-227520">
              <a:lnSpc>
                <a:spcPct val="90000"/>
              </a:lnSpc>
              <a:spcBef>
                <a:spcPts val="400"/>
              </a:spcBef>
              <a:buClr>
                <a:srgbClr val="000000"/>
              </a:buClr>
              <a:buFont typeface="Times"/>
              <a:buChar char="•"/>
            </a:pPr>
            <a:r>
              <a:rPr b="0" lang="en-US" sz="1800" spc="-1" strike="noStrike">
                <a:solidFill>
                  <a:srgbClr val="000000"/>
                </a:solidFill>
                <a:latin typeface="Calibri"/>
                <a:ea typeface="ＭＳ Ｐゴシック"/>
              </a:rPr>
              <a:t>Unigrams are terrible at this game.  (Why?)</a:t>
            </a:r>
            <a:endParaRPr b="0" lang="en-US" sz="1800" spc="-1" strike="noStrike">
              <a:latin typeface="Arial"/>
            </a:endParaRPr>
          </a:p>
          <a:p>
            <a:pPr marL="343080" indent="-342000">
              <a:lnSpc>
                <a:spcPct val="90000"/>
              </a:lnSpc>
              <a:spcBef>
                <a:spcPts val="479"/>
              </a:spcBef>
              <a:buClr>
                <a:srgbClr val="cc0000"/>
              </a:buClr>
              <a:buFont typeface="Times"/>
              <a:buChar char="•"/>
            </a:pPr>
            <a:r>
              <a:rPr b="0" lang="en-US" sz="2200" spc="-1" strike="noStrike">
                <a:solidFill>
                  <a:srgbClr val="000000"/>
                </a:solidFill>
                <a:latin typeface="Calibri"/>
                <a:ea typeface="ＭＳ Ｐゴシック"/>
              </a:rPr>
              <a:t>A better model of a text</a:t>
            </a:r>
            <a:endParaRPr b="0" lang="en-US" sz="2200" spc="-1" strike="noStrike">
              <a:latin typeface="Arial"/>
            </a:endParaRPr>
          </a:p>
          <a:p>
            <a:pPr lvl="1" marL="685800" indent="-227520">
              <a:lnSpc>
                <a:spcPct val="90000"/>
              </a:lnSpc>
              <a:spcBef>
                <a:spcPts val="400"/>
              </a:spcBef>
              <a:buClr>
                <a:srgbClr val="000000"/>
              </a:buClr>
              <a:buFont typeface="Times"/>
              <a:buChar char="•"/>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is one which assigns a higher probability to the word that actually occurs</a:t>
            </a: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221" name="CustomShape 3"/>
          <p:cNvSpPr/>
          <p:nvPr/>
        </p:nvSpPr>
        <p:spPr>
          <a:xfrm>
            <a:off x="1598040" y="2010600"/>
            <a:ext cx="4570920" cy="14158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901"/>
              </a:spcBef>
            </a:pPr>
            <a:r>
              <a:rPr b="0" lang="en-US" sz="1800" spc="-1" strike="noStrike">
                <a:solidFill>
                  <a:srgbClr val="ff0000"/>
                </a:solidFill>
                <a:latin typeface="Calibri"/>
                <a:ea typeface="ＭＳ Ｐゴシック"/>
              </a:rPr>
              <a:t>I always order pizza with cheese and ____</a:t>
            </a:r>
            <a:endParaRPr b="0" lang="en-US" sz="1800" spc="-1" strike="noStrike">
              <a:latin typeface="Arial"/>
            </a:endParaRPr>
          </a:p>
          <a:p>
            <a:pPr>
              <a:lnSpc>
                <a:spcPct val="100000"/>
              </a:lnSpc>
              <a:spcBef>
                <a:spcPts val="901"/>
              </a:spcBef>
            </a:pPr>
            <a:r>
              <a:rPr b="0" lang="en-US" sz="1800" spc="-1" strike="noStrike">
                <a:solidFill>
                  <a:srgbClr val="ff0000"/>
                </a:solidFill>
                <a:latin typeface="Calibri"/>
                <a:ea typeface="ＭＳ Ｐゴシック"/>
              </a:rPr>
              <a:t>The 33</a:t>
            </a:r>
            <a:r>
              <a:rPr b="0" lang="en-US" sz="1800" spc="-1" strike="noStrike" baseline="30000">
                <a:solidFill>
                  <a:srgbClr val="ff0000"/>
                </a:solidFill>
                <a:latin typeface="Calibri"/>
                <a:ea typeface="ＭＳ Ｐゴシック"/>
              </a:rPr>
              <a:t>rd</a:t>
            </a:r>
            <a:r>
              <a:rPr b="0" lang="en-US" sz="1800" spc="-1" strike="noStrike">
                <a:solidFill>
                  <a:srgbClr val="ff0000"/>
                </a:solidFill>
                <a:latin typeface="Calibri"/>
                <a:ea typeface="ＭＳ Ｐゴシック"/>
              </a:rPr>
              <a:t> President of the US was ____</a:t>
            </a:r>
            <a:endParaRPr b="0" lang="en-US" sz="1800" spc="-1" strike="noStrike">
              <a:latin typeface="Arial"/>
            </a:endParaRPr>
          </a:p>
          <a:p>
            <a:pPr>
              <a:lnSpc>
                <a:spcPct val="100000"/>
              </a:lnSpc>
              <a:spcBef>
                <a:spcPts val="901"/>
              </a:spcBef>
            </a:pPr>
            <a:r>
              <a:rPr b="0" lang="en-US" sz="1800" spc="-1" strike="noStrike">
                <a:solidFill>
                  <a:srgbClr val="ff0000"/>
                </a:solidFill>
                <a:latin typeface="Calibri"/>
                <a:ea typeface="ＭＳ Ｐゴシック"/>
              </a:rPr>
              <a:t>I saw a ____</a:t>
            </a:r>
            <a:endParaRPr b="0" lang="en-US" sz="1800" spc="-1" strike="noStrike">
              <a:latin typeface="Arial"/>
            </a:endParaRPr>
          </a:p>
        </p:txBody>
      </p:sp>
      <p:sp>
        <p:nvSpPr>
          <p:cNvPr id="222" name="CustomShape 4"/>
          <p:cNvSpPr/>
          <p:nvPr/>
        </p:nvSpPr>
        <p:spPr>
          <a:xfrm>
            <a:off x="6239880" y="1240200"/>
            <a:ext cx="1827720" cy="24022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mushrooms 0.1</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pepperoni 0.1</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anchovies 0.01</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a:t>
            </a:r>
            <a:r>
              <a:rPr b="0" lang="en-US" sz="1600" spc="-1" strike="noStrike">
                <a:solidFill>
                  <a:srgbClr val="000000"/>
                </a:solidFill>
                <a:latin typeface="Arial"/>
                <a:ea typeface="ＭＳ Ｐゴシック"/>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fried rice 0.0001</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a:t>
            </a:r>
            <a:r>
              <a:rPr b="0" lang="en-US" sz="1600" spc="-1" strike="noStrike">
                <a:solidFill>
                  <a:srgbClr val="000000"/>
                </a:solidFill>
                <a:latin typeface="Arial"/>
                <a:ea typeface="ＭＳ Ｐゴシック"/>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and 1e-100</a:t>
            </a:r>
            <a:endParaRPr b="0" lang="en-US" sz="1600" spc="-1" strike="noStrike">
              <a:latin typeface="Arial"/>
            </a:endParaRPr>
          </a:p>
        </p:txBody>
      </p:sp>
      <p:sp>
        <p:nvSpPr>
          <p:cNvPr id="223" name="CustomShape 5"/>
          <p:cNvSpPr/>
          <p:nvPr/>
        </p:nvSpPr>
        <p:spPr>
          <a:xfrm>
            <a:off x="6012720" y="1280160"/>
            <a:ext cx="303840" cy="2361240"/>
          </a:xfrm>
          <a:prstGeom prst="leftBrace">
            <a:avLst>
              <a:gd name="adj1" fmla="val 75000"/>
              <a:gd name="adj2" fmla="val 39352"/>
            </a:avLst>
          </a:prstGeom>
          <a:noFill/>
          <a:ln w="936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215" dur="indefinite" restart="never" nodeType="tmRoot">
          <p:childTnLst>
            <p:seq>
              <p:cTn id="216" dur="indefinite" nodeType="mainSeq">
                <p:childTnLst>
                  <p:par>
                    <p:cTn id="217" fill="hold">
                      <p:stCondLst>
                        <p:cond delay="indefinite"/>
                      </p:stCondLst>
                      <p:childTnLst>
                        <p:par>
                          <p:cTn id="218" fill="hold">
                            <p:stCondLst>
                              <p:cond delay="0"/>
                            </p:stCondLst>
                            <p:childTnLst>
                              <p:par>
                                <p:cTn id="219" nodeType="clickEffect" fill="hold" presetClass="entr" presetID="1">
                                  <p:stCondLst>
                                    <p:cond delay="0"/>
                                  </p:stCondLst>
                                  <p:childTnLst>
                                    <p:set>
                                      <p:cBhvr>
                                        <p:cTn id="220" dur="1" fill="hold">
                                          <p:stCondLst>
                                            <p:cond delay="0"/>
                                          </p:stCondLst>
                                        </p:cTn>
                                        <p:tgtEl>
                                          <p:spTgt spid="221"/>
                                        </p:tgtEl>
                                        <p:attrNameLst>
                                          <p:attrName>style.visibility</p:attrName>
                                        </p:attrNameLst>
                                      </p:cBhvr>
                                      <p:to>
                                        <p:strVal val="visible"/>
                                      </p:to>
                                    </p:set>
                                  </p:childTnLst>
                                </p:cTn>
                              </p:par>
                            </p:childTnLst>
                          </p:cTn>
                        </p:par>
                      </p:childTnLst>
                    </p:cTn>
                  </p:par>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23"/>
                                        </p:tgtEl>
                                        <p:attrNameLst>
                                          <p:attrName>style.visibility</p:attrName>
                                        </p:attrNameLst>
                                      </p:cBhvr>
                                      <p:to>
                                        <p:strVal val="visible"/>
                                      </p:to>
                                    </p:set>
                                  </p:childTnLst>
                                </p:cTn>
                              </p:par>
                              <p:par>
                                <p:cTn id="225" nodeType="withEffect" fill="hold" presetClass="entr" presetID="1">
                                  <p:stCondLst>
                                    <p:cond delay="0"/>
                                  </p:stCondLst>
                                  <p:childTnLst>
                                    <p:set>
                                      <p:cBhvr>
                                        <p:cTn id="226" dur="1" fill="hold">
                                          <p:stCondLst>
                                            <p:cond delay="0"/>
                                          </p:stCondLst>
                                        </p:cTn>
                                        <p:tgtEl>
                                          <p:spTgt spid="222"/>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220">
                                            <p:txEl>
                                              <p:pRg st="6" end="6"/>
                                            </p:txEl>
                                          </p:spTgt>
                                        </p:tgtEl>
                                        <p:attrNameLst>
                                          <p:attrName>style.visibility</p:attrName>
                                        </p:attrNameLst>
                                      </p:cBhvr>
                                      <p:to>
                                        <p:strVal val="visible"/>
                                      </p:to>
                                    </p:set>
                                  </p:childTnLst>
                                </p:cTn>
                              </p:par>
                            </p:childTnLst>
                          </p:cTn>
                        </p:par>
                      </p:childTnLst>
                    </p:cTn>
                  </p:par>
                  <p:par>
                    <p:cTn id="231" fill="hold">
                      <p:stCondLst>
                        <p:cond delay="indefinite"/>
                      </p:stCondLst>
                      <p:childTnLst>
                        <p:par>
                          <p:cTn id="232" fill="hold">
                            <p:stCondLst>
                              <p:cond delay="0"/>
                            </p:stCondLst>
                            <p:childTnLst>
                              <p:par>
                                <p:cTn id="233" nodeType="clickEffect" fill="hold" presetClass="entr" presetID="1">
                                  <p:stCondLst>
                                    <p:cond delay="0"/>
                                  </p:stCondLst>
                                  <p:childTnLst>
                                    <p:set>
                                      <p:cBhvr>
                                        <p:cTn id="234" dur="1" fill="hold">
                                          <p:stCondLst>
                                            <p:cond delay="0"/>
                                          </p:stCondLst>
                                        </p:cTn>
                                        <p:tgtEl>
                                          <p:spTgt spid="220">
                                            <p:txEl>
                                              <p:pRg st="7" end="7"/>
                                            </p:txEl>
                                          </p:spTgt>
                                        </p:tgtEl>
                                        <p:attrNameLst>
                                          <p:attrName>style.visibility</p:attrName>
                                        </p:attrNameLst>
                                      </p:cBhvr>
                                      <p:to>
                                        <p:strVal val="visible"/>
                                      </p:to>
                                    </p:set>
                                  </p:childTnLst>
                                </p:cTn>
                              </p:par>
                              <p:par>
                                <p:cTn id="235" nodeType="withEffect" fill="hold" presetClass="entr" presetID="1">
                                  <p:stCondLst>
                                    <p:cond delay="0"/>
                                  </p:stCondLst>
                                  <p:childTnLst>
                                    <p:set>
                                      <p:cBhvr>
                                        <p:cTn id="236" dur="1" fill="hold">
                                          <p:stCondLst>
                                            <p:cond delay="0"/>
                                          </p:stCondLst>
                                        </p:cTn>
                                        <p:tgtEl>
                                          <p:spTgt spid="22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1447920" y="13320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Perplexity</a:t>
            </a:r>
            <a:endParaRPr b="0" lang="en-US" sz="3200" spc="-1" strike="noStrike">
              <a:latin typeface="Arial"/>
            </a:endParaRPr>
          </a:p>
        </p:txBody>
      </p:sp>
      <p:sp>
        <p:nvSpPr>
          <p:cNvPr id="225" name="CustomShape 2"/>
          <p:cNvSpPr/>
          <p:nvPr/>
        </p:nvSpPr>
        <p:spPr>
          <a:xfrm>
            <a:off x="304920" y="2144160"/>
            <a:ext cx="5638320" cy="261036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r>
              <a:rPr b="0" lang="en-US" sz="1800" spc="-1" strike="noStrike">
                <a:solidFill>
                  <a:srgbClr val="000000"/>
                </a:solidFill>
                <a:latin typeface="Calibri"/>
                <a:ea typeface="ＭＳ Ｐゴシック"/>
              </a:rPr>
              <a:t>Perplexity is the inverse probability of the test set, normalized by the number of words:</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Chain rule:</a:t>
            </a:r>
            <a:endParaRPr b="0" lang="en-US" sz="1800" spc="-1" strike="noStrike">
              <a:latin typeface="Arial"/>
            </a:endParaRPr>
          </a:p>
          <a:p>
            <a:pPr>
              <a:lnSpc>
                <a:spcPct val="100000"/>
              </a:lnSpc>
              <a:spcBef>
                <a:spcPts val="400"/>
              </a:spcBef>
            </a:pPr>
            <a:endParaRPr b="0" lang="en-US" sz="1800" spc="-1" strike="noStrike">
              <a:latin typeface="Arial"/>
            </a:endParaRPr>
          </a:p>
          <a:p>
            <a:pPr>
              <a:lnSpc>
                <a:spcPct val="100000"/>
              </a:lnSpc>
              <a:spcBef>
                <a:spcPts val="400"/>
              </a:spcBef>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For bigrams:</a:t>
            </a:r>
            <a:endParaRPr b="0" lang="en-US" sz="1800" spc="-1" strike="noStrike">
              <a:latin typeface="Arial"/>
            </a:endParaRPr>
          </a:p>
        </p:txBody>
      </p:sp>
      <p:pic>
        <p:nvPicPr>
          <p:cNvPr id="226" name="Picture 5" descr="pp2"/>
          <p:cNvPicPr/>
          <p:nvPr/>
        </p:nvPicPr>
        <p:blipFill>
          <a:blip r:embed="rId1"/>
          <a:stretch/>
        </p:blipFill>
        <p:spPr>
          <a:xfrm>
            <a:off x="5692320" y="3181320"/>
            <a:ext cx="2536560" cy="713160"/>
          </a:xfrm>
          <a:prstGeom prst="rect">
            <a:avLst/>
          </a:prstGeom>
          <a:ln w="9360">
            <a:noFill/>
          </a:ln>
        </p:spPr>
      </p:pic>
      <p:pic>
        <p:nvPicPr>
          <p:cNvPr id="227" name="Picture 6" descr="pp3"/>
          <p:cNvPicPr/>
          <p:nvPr/>
        </p:nvPicPr>
        <p:blipFill>
          <a:blip r:embed="rId2"/>
          <a:stretch/>
        </p:blipFill>
        <p:spPr>
          <a:xfrm>
            <a:off x="5703120" y="4095720"/>
            <a:ext cx="2248200" cy="724320"/>
          </a:xfrm>
          <a:prstGeom prst="rect">
            <a:avLst/>
          </a:prstGeom>
          <a:ln w="9360">
            <a:noFill/>
          </a:ln>
        </p:spPr>
      </p:pic>
      <p:sp>
        <p:nvSpPr>
          <p:cNvPr id="228" name="CustomShape 3"/>
          <p:cNvSpPr/>
          <p:nvPr/>
        </p:nvSpPr>
        <p:spPr>
          <a:xfrm>
            <a:off x="304920" y="4769280"/>
            <a:ext cx="8107200" cy="3333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600" spc="-1" strike="noStrike">
                <a:solidFill>
                  <a:srgbClr val="000000"/>
                </a:solidFill>
                <a:latin typeface="Calibri"/>
                <a:ea typeface="ＭＳ Ｐゴシック"/>
              </a:rPr>
              <a:t>Minimizing perplexity is the same as maximizing probability</a:t>
            </a:r>
            <a:endParaRPr b="0" lang="en-US" sz="1600" spc="-1" strike="noStrike">
              <a:latin typeface="Arial"/>
            </a:endParaRPr>
          </a:p>
        </p:txBody>
      </p:sp>
      <p:sp>
        <p:nvSpPr>
          <p:cNvPr id="229" name="CustomShape 4"/>
          <p:cNvSpPr/>
          <p:nvPr/>
        </p:nvSpPr>
        <p:spPr>
          <a:xfrm>
            <a:off x="274320" y="1097280"/>
            <a:ext cx="8777880" cy="48276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r>
              <a:rPr b="0" lang="en-US" sz="2000" spc="-1" strike="noStrike">
                <a:solidFill>
                  <a:srgbClr val="000000"/>
                </a:solidFill>
                <a:latin typeface="Calibri"/>
                <a:ea typeface="ＭＳ Ｐゴシック"/>
              </a:rPr>
              <a:t>The best language model is one that best predicts an unseen test set</a:t>
            </a:r>
            <a:endParaRPr b="0" lang="en-US" sz="20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Gives the highest P(sentence)</a:t>
            </a:r>
            <a:endParaRPr b="0" lang="en-US" sz="2000" spc="-1" strike="noStrike">
              <a:latin typeface="Arial"/>
            </a:endParaRPr>
          </a:p>
        </p:txBody>
      </p:sp>
      <p:pic>
        <p:nvPicPr>
          <p:cNvPr id="230" name="" descr=""/>
          <p:cNvPicPr/>
          <p:nvPr/>
        </p:nvPicPr>
        <p:blipFill>
          <a:blip r:embed="rId3"/>
          <a:stretch/>
        </p:blipFill>
        <p:spPr>
          <a:xfrm>
            <a:off x="5359320" y="1574640"/>
            <a:ext cx="2729880" cy="1675800"/>
          </a:xfrm>
          <a:prstGeom prst="rect">
            <a:avLst/>
          </a:prstGeom>
          <a:ln>
            <a:noFill/>
          </a:ln>
        </p:spPr>
      </p:pic>
    </p:spTree>
  </p:cSld>
  <mc:AlternateContent>
    <mc:Choice Requires="p14">
      <p:transition spd="slow" p14:dur="2000"/>
    </mc:Choice>
    <mc:Fallback>
      <p:transition spd="slow"/>
    </mc:Fallback>
  </mc:AlternateContent>
  <p:timing>
    <p:tnLst>
      <p:par>
        <p:cTn id="237" dur="indefinite" restart="never" nodeType="tmRoot">
          <p:childTnLst>
            <p:seq>
              <p:cTn id="238" dur="indefinite" nodeType="mainSeq">
                <p:childTnLst>
                  <p:par>
                    <p:cTn id="239" fill="hold">
                      <p:stCondLst>
                        <p:cond delay="indefinite"/>
                      </p:stCondLst>
                      <p:childTnLst>
                        <p:par>
                          <p:cTn id="240" fill="hold">
                            <p:stCondLst>
                              <p:cond delay="0"/>
                            </p:stCondLst>
                            <p:childTnLst>
                              <p:par>
                                <p:cTn id="241" nodeType="clickEffect" fill="hold" presetClass="entr" presetID="1">
                                  <p:stCondLst>
                                    <p:cond delay="0"/>
                                  </p:stCondLst>
                                  <p:childTnLst>
                                    <p:set>
                                      <p:cBhvr>
                                        <p:cTn id="242" dur="1" fill="hold">
                                          <p:stCondLst>
                                            <p:cond delay="0"/>
                                          </p:stCondLst>
                                        </p:cTn>
                                        <p:tgtEl>
                                          <p:spTgt spid="225">
                                            <p:txEl>
                                              <p:pRg st="0" end="0"/>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225">
                                            <p:txEl>
                                              <p:pRg st="2" end="2"/>
                                            </p:txEl>
                                          </p:spTgt>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226"/>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225">
                                            <p:txEl>
                                              <p:pRg st="4" end="4"/>
                                            </p:txEl>
                                          </p:spTgt>
                                        </p:tgtEl>
                                        <p:attrNameLst>
                                          <p:attrName>style.visibility</p:attrName>
                                        </p:attrNameLst>
                                      </p:cBhvr>
                                      <p:to>
                                        <p:strVal val="visible"/>
                                      </p:to>
                                    </p:set>
                                  </p:childTnLst>
                                </p:cTn>
                              </p:par>
                            </p:childTnLst>
                          </p:cTn>
                        </p:par>
                      </p:childTnLst>
                    </p:cTn>
                  </p:par>
                  <p:par>
                    <p:cTn id="255" fill="hold">
                      <p:stCondLst>
                        <p:cond delay="indefinite"/>
                      </p:stCondLst>
                      <p:childTnLst>
                        <p:par>
                          <p:cTn id="256" fill="hold">
                            <p:stCondLst>
                              <p:cond delay="0"/>
                            </p:stCondLst>
                            <p:childTnLst>
                              <p:par>
                                <p:cTn id="257" nodeType="clickEffect" fill="hold" presetClass="entr" presetID="1">
                                  <p:stCondLst>
                                    <p:cond delay="0"/>
                                  </p:stCondLst>
                                  <p:childTnLst>
                                    <p:set>
                                      <p:cBhvr>
                                        <p:cTn id="258" dur="1" fill="hold">
                                          <p:stCondLst>
                                            <p:cond delay="0"/>
                                          </p:stCondLst>
                                        </p:cTn>
                                        <p:tgtEl>
                                          <p:spTgt spid="227"/>
                                        </p:tgtEl>
                                        <p:attrNameLst>
                                          <p:attrName>style.visibility</p:attrName>
                                        </p:attrNameLst>
                                      </p:cBhvr>
                                      <p:to>
                                        <p:strVal val="visible"/>
                                      </p:to>
                                    </p:set>
                                  </p:childTnLst>
                                </p:cTn>
                              </p:par>
                            </p:childTnLst>
                          </p:cTn>
                        </p:par>
                      </p:childTnLst>
                    </p:cTn>
                  </p:par>
                  <p:par>
                    <p:cTn id="259" fill="hold">
                      <p:stCondLst>
                        <p:cond delay="indefinite"/>
                      </p:stCondLst>
                      <p:childTnLst>
                        <p:par>
                          <p:cTn id="260" fill="hold">
                            <p:stCondLst>
                              <p:cond delay="0"/>
                            </p:stCondLst>
                            <p:childTnLst>
                              <p:par>
                                <p:cTn id="261" nodeType="clickEffect" fill="hold" presetClass="entr" presetID="1">
                                  <p:stCondLst>
                                    <p:cond delay="0"/>
                                  </p:stCondLst>
                                  <p:childTnLst>
                                    <p:set>
                                      <p:cBhvr>
                                        <p:cTn id="262"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Perplexity as branching factor</a:t>
            </a:r>
            <a:endParaRPr b="0" lang="en-US" sz="3200" spc="-1" strike="noStrike">
              <a:latin typeface="Arial"/>
            </a:endParaRPr>
          </a:p>
        </p:txBody>
      </p:sp>
      <p:sp>
        <p:nvSpPr>
          <p:cNvPr id="232"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Let’s suppose a sentence consisting of random digits</a:t>
            </a:r>
            <a:endParaRPr b="0" lang="en-US" sz="24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What is the perplexity of this sentence according to a model that assign P=1/10 to each digit?</a:t>
            </a:r>
            <a:endParaRPr b="0" lang="en-US" sz="2400" spc="-1" strike="noStrike">
              <a:latin typeface="Arial"/>
            </a:endParaRPr>
          </a:p>
        </p:txBody>
      </p:sp>
      <p:pic>
        <p:nvPicPr>
          <p:cNvPr id="233" name="Picture 4" descr="perp"/>
          <p:cNvPicPr/>
          <p:nvPr/>
        </p:nvPicPr>
        <p:blipFill>
          <a:blip r:embed="rId1"/>
          <a:stretch/>
        </p:blipFill>
        <p:spPr>
          <a:xfrm>
            <a:off x="2455200" y="2952720"/>
            <a:ext cx="2893680" cy="2075400"/>
          </a:xfrm>
          <a:prstGeom prst="rect">
            <a:avLst/>
          </a:prstGeom>
          <a:ln w="9360">
            <a:noFill/>
          </a:ln>
        </p:spPr>
      </p:pic>
    </p:spTree>
  </p:cSld>
  <mc:AlternateContent>
    <mc:Choice Requires="p14">
      <p:transition spd="slow" p14:dur="2000"/>
    </mc:Choice>
    <mc:Fallback>
      <p:transition spd="slow"/>
    </mc:Fallback>
  </mc:AlternateContent>
  <p:timing>
    <p:tnLst>
      <p:par>
        <p:cTn id="263" dur="indefinite" restart="never" nodeType="tmRoot">
          <p:childTnLst>
            <p:seq>
              <p:cTn id="264" dur="indefinite" nodeType="mainSeq">
                <p:childTnLst>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232">
                                            <p:txEl>
                                              <p:pRg st="1" end="1"/>
                                            </p:txEl>
                                          </p:spTgt>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Lower perplexity = better model</a:t>
            </a:r>
            <a:endParaRPr b="0" lang="en-US" sz="3200" spc="-1" strike="noStrike">
              <a:latin typeface="Arial"/>
            </a:endParaRPr>
          </a:p>
        </p:txBody>
      </p:sp>
      <p:sp>
        <p:nvSpPr>
          <p:cNvPr id="235"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1371600" indent="-227520">
              <a:lnSpc>
                <a:spcPct val="100000"/>
              </a:lnSpc>
              <a:spcBef>
                <a:spcPts val="360"/>
              </a:spcBef>
            </a:pPr>
            <a:endParaRPr b="0" lang="en-US" sz="18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Training 38 million words, test 1.5 million words, Wall Street Journal WSJ</a:t>
            </a:r>
            <a:endParaRPr b="0" lang="en-US" sz="2800" spc="-1" strike="noStrike">
              <a:latin typeface="Arial"/>
            </a:endParaRPr>
          </a:p>
        </p:txBody>
      </p:sp>
      <p:graphicFrame>
        <p:nvGraphicFramePr>
          <p:cNvPr id="236" name="Table 3"/>
          <p:cNvGraphicFramePr/>
          <p:nvPr/>
        </p:nvGraphicFramePr>
        <p:xfrm>
          <a:off x="685800" y="3017520"/>
          <a:ext cx="7909200" cy="1125360"/>
        </p:xfrm>
        <a:graphic>
          <a:graphicData uri="http://schemas.openxmlformats.org/drawingml/2006/table">
            <a:tbl>
              <a:tblPr/>
              <a:tblGrid>
                <a:gridCol w="1976760"/>
                <a:gridCol w="1976760"/>
                <a:gridCol w="1976760"/>
                <a:gridCol w="1979280"/>
              </a:tblGrid>
              <a:tr h="798840">
                <a:tc>
                  <a:txBody>
                    <a:bodyPr>
                      <a:noAutofit/>
                    </a:bodyPr>
                    <a:p>
                      <a:pPr>
                        <a:lnSpc>
                          <a:spcPct val="100000"/>
                        </a:lnSpc>
                      </a:pPr>
                      <a:r>
                        <a:rPr b="1" lang="en-US" sz="1600" spc="-1" strike="noStrike">
                          <a:solidFill>
                            <a:srgbClr val="ffffff"/>
                          </a:solidFill>
                          <a:latin typeface="Calibri"/>
                        </a:rPr>
                        <a:t>N-gram Order</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4001d"/>
                    </a:solidFill>
                  </a:tcPr>
                </a:tc>
                <a:tc>
                  <a:txBody>
                    <a:bodyPr>
                      <a:noAutofit/>
                    </a:bodyPr>
                    <a:p>
                      <a:pPr>
                        <a:lnSpc>
                          <a:spcPct val="100000"/>
                        </a:lnSpc>
                      </a:pPr>
                      <a:r>
                        <a:rPr b="1" lang="en-US" sz="1600" spc="-1" strike="noStrike">
                          <a:solidFill>
                            <a:srgbClr val="ffffff"/>
                          </a:solidFill>
                          <a:latin typeface="Calibri"/>
                        </a:rPr>
                        <a:t>Unigram</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4001d"/>
                    </a:solidFill>
                  </a:tcPr>
                </a:tc>
                <a:tc>
                  <a:txBody>
                    <a:bodyPr>
                      <a:noAutofit/>
                    </a:bodyPr>
                    <a:p>
                      <a:pPr>
                        <a:lnSpc>
                          <a:spcPct val="100000"/>
                        </a:lnSpc>
                      </a:pPr>
                      <a:r>
                        <a:rPr b="1" lang="en-US" sz="1600" spc="-1" strike="noStrike">
                          <a:solidFill>
                            <a:srgbClr val="ffffff"/>
                          </a:solidFill>
                          <a:latin typeface="Calibri"/>
                        </a:rPr>
                        <a:t>Bigram</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4001d"/>
                    </a:solidFill>
                  </a:tcPr>
                </a:tc>
                <a:tc>
                  <a:txBody>
                    <a:bodyPr>
                      <a:noAutofit/>
                    </a:bodyPr>
                    <a:p>
                      <a:pPr>
                        <a:lnSpc>
                          <a:spcPct val="100000"/>
                        </a:lnSpc>
                      </a:pPr>
                      <a:r>
                        <a:rPr b="1" lang="en-US" sz="1600" spc="-1" strike="noStrike">
                          <a:solidFill>
                            <a:srgbClr val="ffffff"/>
                          </a:solidFill>
                          <a:latin typeface="Calibri"/>
                        </a:rPr>
                        <a:t>Trigram</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4001d"/>
                    </a:solidFill>
                  </a:tcPr>
                </a:tc>
              </a:tr>
              <a:tr h="326520">
                <a:tc>
                  <a:txBody>
                    <a:bodyPr>
                      <a:noAutofit/>
                    </a:bodyPr>
                    <a:p>
                      <a:pPr>
                        <a:lnSpc>
                          <a:spcPct val="100000"/>
                        </a:lnSpc>
                      </a:pPr>
                      <a:r>
                        <a:rPr b="0" lang="en-US" sz="1600" spc="-1" strike="noStrike">
                          <a:solidFill>
                            <a:srgbClr val="000000"/>
                          </a:solidFill>
                          <a:latin typeface="Calibri"/>
                        </a:rPr>
                        <a:t>Perplexity</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cccc"/>
                    </a:solidFill>
                  </a:tcPr>
                </a:tc>
                <a:tc>
                  <a:txBody>
                    <a:bodyPr>
                      <a:noAutofit/>
                    </a:bodyPr>
                    <a:p>
                      <a:pPr>
                        <a:lnSpc>
                          <a:spcPct val="100000"/>
                        </a:lnSpc>
                      </a:pPr>
                      <a:r>
                        <a:rPr b="0" lang="en-US" sz="1600" spc="-1" strike="noStrike">
                          <a:solidFill>
                            <a:srgbClr val="000000"/>
                          </a:solidFill>
                          <a:latin typeface="Calibri"/>
                        </a:rPr>
                        <a:t>962</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cccc"/>
                    </a:solidFill>
                  </a:tcPr>
                </a:tc>
                <a:tc>
                  <a:txBody>
                    <a:bodyPr>
                      <a:noAutofit/>
                    </a:bodyPr>
                    <a:p>
                      <a:pPr>
                        <a:lnSpc>
                          <a:spcPct val="100000"/>
                        </a:lnSpc>
                      </a:pPr>
                      <a:r>
                        <a:rPr b="0" lang="en-US" sz="1600" spc="-1" strike="noStrike">
                          <a:solidFill>
                            <a:srgbClr val="000000"/>
                          </a:solidFill>
                          <a:latin typeface="Calibri"/>
                        </a:rPr>
                        <a:t>170</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cccc"/>
                    </a:solidFill>
                  </a:tcPr>
                </a:tc>
                <a:tc>
                  <a:txBody>
                    <a:bodyPr>
                      <a:noAutofit/>
                    </a:bodyPr>
                    <a:p>
                      <a:pPr>
                        <a:lnSpc>
                          <a:spcPct val="100000"/>
                        </a:lnSpc>
                      </a:pPr>
                      <a:r>
                        <a:rPr b="0" lang="en-US" sz="1600" spc="-1" strike="noStrike">
                          <a:solidFill>
                            <a:srgbClr val="000000"/>
                          </a:solidFill>
                          <a:latin typeface="Calibri"/>
                        </a:rPr>
                        <a:t>109</a:t>
                      </a:r>
                      <a:endParaRPr b="0" lang="en-US" sz="16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cccc"/>
                    </a:solid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Evaluation and Perplexity</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38"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Generalization and zeros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40"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1"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The Shannon Visualization Method</a:t>
            </a:r>
            <a:endParaRPr b="0" lang="en-US" sz="3200" spc="-1" strike="noStrike">
              <a:latin typeface="Arial"/>
            </a:endParaRPr>
          </a:p>
        </p:txBody>
      </p:sp>
      <p:sp>
        <p:nvSpPr>
          <p:cNvPr id="242" name="CustomShape 2"/>
          <p:cNvSpPr/>
          <p:nvPr/>
        </p:nvSpPr>
        <p:spPr>
          <a:xfrm>
            <a:off x="182880" y="1352520"/>
            <a:ext cx="4205880" cy="31993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360"/>
              </a:spcBef>
              <a:buClr>
                <a:srgbClr val="cc0000"/>
              </a:buClr>
              <a:buFont typeface="Times"/>
              <a:buChar char="•"/>
            </a:pPr>
            <a:r>
              <a:rPr b="0" lang="en-US" sz="1800" spc="-1" strike="noStrike">
                <a:solidFill>
                  <a:srgbClr val="000000"/>
                </a:solidFill>
                <a:latin typeface="Calibri"/>
                <a:ea typeface="ＭＳ Ｐゴシック"/>
              </a:rPr>
              <a:t>Choose a random bigram </a:t>
            </a:r>
            <a:endParaRPr b="0" lang="en-US" sz="1800" spc="-1" strike="noStrike">
              <a:latin typeface="Arial"/>
            </a:endParaRPr>
          </a:p>
          <a:p>
            <a:pPr>
              <a:lnSpc>
                <a:spcPct val="100000"/>
              </a:lnSpc>
              <a:spcBef>
                <a:spcPts val="360"/>
              </a:spcBef>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(&lt;s&gt;, w) according to its probability</a:t>
            </a:r>
            <a:endParaRPr b="0" lang="en-US" sz="1800" spc="-1" strike="noStrike">
              <a:latin typeface="Arial"/>
            </a:endParaRPr>
          </a:p>
          <a:p>
            <a:pPr marL="343080" indent="-342000">
              <a:lnSpc>
                <a:spcPct val="100000"/>
              </a:lnSpc>
              <a:spcBef>
                <a:spcPts val="360"/>
              </a:spcBef>
              <a:buClr>
                <a:srgbClr val="cc0000"/>
              </a:buClr>
              <a:buFont typeface="Times"/>
              <a:buChar char="•"/>
            </a:pPr>
            <a:r>
              <a:rPr b="0" lang="en-US" sz="1800" spc="-1" strike="noStrike">
                <a:solidFill>
                  <a:srgbClr val="000000"/>
                </a:solidFill>
                <a:latin typeface="Calibri"/>
                <a:ea typeface="ＭＳ Ｐゴシック"/>
              </a:rPr>
              <a:t>Now choose a random bigram        (w, x) according to its probability</a:t>
            </a:r>
            <a:endParaRPr b="0" lang="en-US" sz="1800" spc="-1" strike="noStrike">
              <a:latin typeface="Arial"/>
            </a:endParaRPr>
          </a:p>
          <a:p>
            <a:pPr marL="343080" indent="-342000">
              <a:lnSpc>
                <a:spcPct val="100000"/>
              </a:lnSpc>
              <a:spcBef>
                <a:spcPts val="360"/>
              </a:spcBef>
              <a:buClr>
                <a:srgbClr val="cc0000"/>
              </a:buClr>
              <a:buFont typeface="Times"/>
              <a:buChar char="•"/>
            </a:pPr>
            <a:r>
              <a:rPr b="0" lang="en-US" sz="1800" spc="-1" strike="noStrike">
                <a:solidFill>
                  <a:srgbClr val="000000"/>
                </a:solidFill>
                <a:latin typeface="Calibri"/>
                <a:ea typeface="ＭＳ Ｐゴシック"/>
              </a:rPr>
              <a:t>And so on until we choose &lt;/s&gt;</a:t>
            </a:r>
            <a:endParaRPr b="0" lang="en-US" sz="1800" spc="-1" strike="noStrike">
              <a:latin typeface="Arial"/>
            </a:endParaRPr>
          </a:p>
          <a:p>
            <a:pPr marL="343080" indent="-342000">
              <a:lnSpc>
                <a:spcPct val="90000"/>
              </a:lnSpc>
              <a:spcBef>
                <a:spcPts val="360"/>
              </a:spcBef>
              <a:buClr>
                <a:srgbClr val="cc0000"/>
              </a:buClr>
              <a:buFont typeface="Times"/>
              <a:buChar char="•"/>
            </a:pPr>
            <a:r>
              <a:rPr b="0" lang="en-US" sz="1800" spc="-1" strike="noStrike">
                <a:solidFill>
                  <a:srgbClr val="000000"/>
                </a:solidFill>
                <a:latin typeface="Calibri"/>
                <a:ea typeface="ＭＳ Ｐゴシック"/>
              </a:rPr>
              <a:t>Then string the words together</a:t>
            </a:r>
            <a:endParaRPr b="0" lang="en-US" sz="1800" spc="-1" strike="noStrike">
              <a:latin typeface="Arial"/>
            </a:endParaRPr>
          </a:p>
        </p:txBody>
      </p:sp>
      <p:sp>
        <p:nvSpPr>
          <p:cNvPr id="243" name="CustomShape 3"/>
          <p:cNvSpPr/>
          <p:nvPr/>
        </p:nvSpPr>
        <p:spPr>
          <a:xfrm>
            <a:off x="4038480" y="1504800"/>
            <a:ext cx="5256720" cy="3332520"/>
          </a:xfrm>
          <a:prstGeom prst="rect">
            <a:avLst/>
          </a:prstGeom>
          <a:noFill/>
          <a:ln>
            <a:noFill/>
          </a:ln>
        </p:spPr>
        <p:style>
          <a:lnRef idx="0"/>
          <a:fillRef idx="0"/>
          <a:effectRef idx="0"/>
          <a:fontRef idx="minor"/>
        </p:style>
        <p:txBody>
          <a:bodyPr lIns="90000" rIns="90000" tIns="45000" bIns="45000">
            <a:noAutofit/>
          </a:bodyPr>
          <a:p>
            <a:pPr>
              <a:lnSpc>
                <a:spcPct val="90000"/>
              </a:lnSpc>
              <a:spcBef>
                <a:spcPts val="360"/>
              </a:spcBef>
            </a:pPr>
            <a:r>
              <a:rPr b="0" lang="en-US" sz="1800" spc="-1" strike="noStrike">
                <a:solidFill>
                  <a:srgbClr val="a50021"/>
                </a:solidFill>
                <a:latin typeface="Courier New"/>
                <a:ea typeface="ＭＳ Ｐゴシック"/>
              </a:rPr>
              <a:t>&lt;s&gt; I</a:t>
            </a:r>
            <a:endParaRPr b="0" lang="en-US" sz="1800" spc="-1" strike="noStrike">
              <a:latin typeface="Arial"/>
            </a:endParaRPr>
          </a:p>
          <a:p>
            <a:pPr marL="343080" indent="-34200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I</a:t>
            </a:r>
            <a:r>
              <a:rPr b="0" lang="en-US" sz="1800" spc="-1" strike="noStrike">
                <a:solidFill>
                  <a:srgbClr val="000000"/>
                </a:solidFill>
                <a:latin typeface="Courier New"/>
                <a:ea typeface="ＭＳ Ｐゴシック"/>
              </a:rPr>
              <a:t> want</a:t>
            </a:r>
            <a:endParaRPr b="0" lang="en-US" sz="1800" spc="-1" strike="noStrike">
              <a:latin typeface="Arial"/>
            </a:endParaRPr>
          </a:p>
          <a:p>
            <a:pPr marL="343080" indent="-34200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want</a:t>
            </a:r>
            <a:r>
              <a:rPr b="0" lang="en-US" sz="1800" spc="-1" strike="noStrike">
                <a:solidFill>
                  <a:srgbClr val="000000"/>
                </a:solidFill>
                <a:latin typeface="Courier New"/>
                <a:ea typeface="ＭＳ Ｐゴシック"/>
              </a:rPr>
              <a:t> to</a:t>
            </a:r>
            <a:endParaRPr b="0" lang="en-US" sz="1800" spc="-1" strike="noStrike">
              <a:latin typeface="Arial"/>
            </a:endParaRPr>
          </a:p>
          <a:p>
            <a:pPr marL="343080" indent="-34200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to</a:t>
            </a:r>
            <a:r>
              <a:rPr b="0" lang="en-US" sz="1800" spc="-1" strike="noStrike">
                <a:solidFill>
                  <a:srgbClr val="000000"/>
                </a:solidFill>
                <a:latin typeface="Courier New"/>
                <a:ea typeface="ＭＳ Ｐゴシック"/>
              </a:rPr>
              <a:t> eat</a:t>
            </a:r>
            <a:endParaRPr b="0" lang="en-US" sz="1800" spc="-1" strike="noStrike">
              <a:latin typeface="Arial"/>
            </a:endParaRPr>
          </a:p>
          <a:p>
            <a:pPr marL="343080" indent="-34200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eat</a:t>
            </a:r>
            <a:r>
              <a:rPr b="0" lang="en-US" sz="1800" spc="-1" strike="noStrike">
                <a:solidFill>
                  <a:srgbClr val="000000"/>
                </a:solidFill>
                <a:latin typeface="Courier New"/>
                <a:ea typeface="ＭＳ Ｐゴシック"/>
              </a:rPr>
              <a:t> Chinese</a:t>
            </a:r>
            <a:endParaRPr b="0" lang="en-US" sz="1800" spc="-1" strike="noStrike">
              <a:latin typeface="Arial"/>
            </a:endParaRPr>
          </a:p>
          <a:p>
            <a:pPr marL="343080" indent="-34200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Chinese</a:t>
            </a:r>
            <a:r>
              <a:rPr b="0" lang="en-US" sz="1800" spc="-1" strike="noStrike">
                <a:solidFill>
                  <a:srgbClr val="000000"/>
                </a:solidFill>
                <a:latin typeface="Courier New"/>
                <a:ea typeface="ＭＳ Ｐゴシック"/>
              </a:rPr>
              <a:t> food</a:t>
            </a:r>
            <a:endParaRPr b="0" lang="en-US" sz="1800" spc="-1" strike="noStrike">
              <a:latin typeface="Arial"/>
            </a:endParaRPr>
          </a:p>
          <a:p>
            <a:pPr marL="343080" indent="-34200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food </a:t>
            </a:r>
            <a:r>
              <a:rPr b="0" lang="en-US" sz="1800" spc="-1" strike="noStrike">
                <a:solidFill>
                  <a:srgbClr val="000000"/>
                </a:solidFill>
                <a:latin typeface="Courier New"/>
                <a:ea typeface="ＭＳ Ｐゴシック"/>
              </a:rPr>
              <a:t> &lt;/s&gt;</a:t>
            </a:r>
            <a:endParaRPr b="0" lang="en-US" sz="1800" spc="-1" strike="noStrike">
              <a:latin typeface="Arial"/>
            </a:endParaRPr>
          </a:p>
          <a:p>
            <a:pPr marL="343080" indent="-342000">
              <a:lnSpc>
                <a:spcPct val="90000"/>
              </a:lnSpc>
              <a:spcBef>
                <a:spcPts val="360"/>
              </a:spcBef>
            </a:pPr>
            <a:r>
              <a:rPr b="0" lang="en-US" sz="1800" spc="-1" strike="noStrike">
                <a:solidFill>
                  <a:srgbClr val="cc0000"/>
                </a:solidFill>
                <a:latin typeface="Courier New"/>
                <a:ea typeface="ＭＳ Ｐゴシック"/>
              </a:rPr>
              <a:t>I want to eat Chinese food</a:t>
            </a:r>
            <a:endParaRPr b="0" lang="en-US" sz="1800" spc="-1" strike="noStrike">
              <a:latin typeface="Arial"/>
            </a:endParaRPr>
          </a:p>
          <a:p>
            <a:pPr marL="343080" indent="-342000">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73" dur="indefinite" restart="never" nodeType="tmRoot">
          <p:childTnLst>
            <p:seq>
              <p:cTn id="274" dur="indefinite" nodeType="mainSeq">
                <p:childTnLst>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243">
                                            <p:txEl>
                                              <p:pRg st="0" end="0"/>
                                            </p:txEl>
                                          </p:spTgt>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242">
                                            <p:txEl>
                                              <p:pRg st="2" end="2"/>
                                            </p:txEl>
                                          </p:spTgt>
                                        </p:tgtEl>
                                        <p:attrNameLst>
                                          <p:attrName>style.visibility</p:attrName>
                                        </p:attrNameLst>
                                      </p:cBhvr>
                                      <p:to>
                                        <p:strVal val="visible"/>
                                      </p:to>
                                    </p:set>
                                  </p:childTnLst>
                                </p:cTn>
                              </p:par>
                            </p:childTnLst>
                          </p:cTn>
                        </p:par>
                      </p:childTnLst>
                    </p:cTn>
                  </p:par>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243">
                                            <p:txEl>
                                              <p:pRg st="1" end="1"/>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242">
                                            <p:txEl>
                                              <p:pRg st="3" end="3"/>
                                            </p:txEl>
                                          </p:spTgt>
                                        </p:tgtEl>
                                        <p:attrNameLst>
                                          <p:attrName>style.visibility</p:attrName>
                                        </p:attrNameLst>
                                      </p:cBhvr>
                                      <p:to>
                                        <p:strVal val="visible"/>
                                      </p:to>
                                    </p:set>
                                  </p:childTnLst>
                                </p:cTn>
                              </p:par>
                            </p:childTnLst>
                          </p:cTn>
                        </p:par>
                      </p:childTnLst>
                    </p:cTn>
                  </p:par>
                  <p:par>
                    <p:cTn id="291" fill="hold">
                      <p:stCondLst>
                        <p:cond delay="indefinite"/>
                      </p:stCondLst>
                      <p:childTnLst>
                        <p:par>
                          <p:cTn id="292" fill="hold">
                            <p:stCondLst>
                              <p:cond delay="0"/>
                            </p:stCondLst>
                            <p:childTnLst>
                              <p:par>
                                <p:cTn id="293" nodeType="clickEffect" fill="hold" presetClass="entr" presetID="1">
                                  <p:stCondLst>
                                    <p:cond delay="0"/>
                                  </p:stCondLst>
                                  <p:childTnLst>
                                    <p:set>
                                      <p:cBhvr>
                                        <p:cTn id="294" dur="1" fill="hold">
                                          <p:stCondLst>
                                            <p:cond delay="0"/>
                                          </p:stCondLst>
                                        </p:cTn>
                                        <p:tgtEl>
                                          <p:spTgt spid="243">
                                            <p:txEl>
                                              <p:pRg st="2" end="2"/>
                                            </p:txEl>
                                          </p:spTgt>
                                        </p:tgtEl>
                                        <p:attrNameLst>
                                          <p:attrName>style.visibility</p:attrName>
                                        </p:attrNameLst>
                                      </p:cBhvr>
                                      <p:to>
                                        <p:strVal val="visible"/>
                                      </p:to>
                                    </p:set>
                                  </p:childTnLst>
                                </p:cTn>
                              </p:par>
                            </p:childTnLst>
                          </p:cTn>
                        </p:par>
                      </p:childTnLst>
                    </p:cTn>
                  </p:par>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243">
                                            <p:txEl>
                                              <p:pRg st="3" end="3"/>
                                            </p:txEl>
                                          </p:spTgt>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243">
                                            <p:txEl>
                                              <p:pRg st="4" end="4"/>
                                            </p:txEl>
                                          </p:spTgt>
                                        </p:tgtEl>
                                        <p:attrNameLst>
                                          <p:attrName>style.visibility</p:attrName>
                                        </p:attrNameLst>
                                      </p:cBhvr>
                                      <p:to>
                                        <p:strVal val="visible"/>
                                      </p:to>
                                    </p:set>
                                  </p:childTnLst>
                                </p:cTn>
                              </p:par>
                            </p:childTnLst>
                          </p:cTn>
                        </p:par>
                      </p:childTnLst>
                    </p:cTn>
                  </p:par>
                  <p:par>
                    <p:cTn id="303" fill="hold">
                      <p:stCondLst>
                        <p:cond delay="indefinite"/>
                      </p:stCondLst>
                      <p:childTnLst>
                        <p:par>
                          <p:cTn id="304" fill="hold">
                            <p:stCondLst>
                              <p:cond delay="0"/>
                            </p:stCondLst>
                            <p:childTnLst>
                              <p:par>
                                <p:cTn id="305" nodeType="clickEffect" fill="hold" presetClass="entr" presetID="1">
                                  <p:stCondLst>
                                    <p:cond delay="0"/>
                                  </p:stCondLst>
                                  <p:childTnLst>
                                    <p:set>
                                      <p:cBhvr>
                                        <p:cTn id="306" dur="1" fill="hold">
                                          <p:stCondLst>
                                            <p:cond delay="0"/>
                                          </p:stCondLst>
                                        </p:cTn>
                                        <p:tgtEl>
                                          <p:spTgt spid="243">
                                            <p:txEl>
                                              <p:pRg st="5" end="5"/>
                                            </p:txEl>
                                          </p:spTgt>
                                        </p:tgtEl>
                                        <p:attrNameLst>
                                          <p:attrName>style.visibility</p:attrName>
                                        </p:attrNameLst>
                                      </p:cBhvr>
                                      <p:to>
                                        <p:strVal val="visible"/>
                                      </p:to>
                                    </p:set>
                                  </p:childTnLst>
                                </p:cTn>
                              </p:par>
                            </p:childTnLst>
                          </p:cTn>
                        </p:par>
                      </p:childTnLst>
                    </p:cTn>
                  </p:par>
                  <p:par>
                    <p:cTn id="307" fill="hold">
                      <p:stCondLst>
                        <p:cond delay="indefinite"/>
                      </p:stCondLst>
                      <p:childTnLst>
                        <p:par>
                          <p:cTn id="308" fill="hold">
                            <p:stCondLst>
                              <p:cond delay="0"/>
                            </p:stCondLst>
                            <p:childTnLst>
                              <p:par>
                                <p:cTn id="309" nodeType="clickEffect" fill="hold" presetClass="entr" presetID="1">
                                  <p:stCondLst>
                                    <p:cond delay="0"/>
                                  </p:stCondLst>
                                  <p:childTnLst>
                                    <p:set>
                                      <p:cBhvr>
                                        <p:cTn id="310" dur="1" fill="hold">
                                          <p:stCondLst>
                                            <p:cond delay="0"/>
                                          </p:stCondLst>
                                        </p:cTn>
                                        <p:tgtEl>
                                          <p:spTgt spid="243">
                                            <p:txEl>
                                              <p:pRg st="6" end="6"/>
                                            </p:txEl>
                                          </p:spTgt>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nodeType="clickEffect" fill="hold" presetClass="entr" presetID="1">
                                  <p:stCondLst>
                                    <p:cond delay="0"/>
                                  </p:stCondLst>
                                  <p:childTnLst>
                                    <p:set>
                                      <p:cBhvr>
                                        <p:cTn id="314" dur="1" fill="hold">
                                          <p:stCondLst>
                                            <p:cond delay="0"/>
                                          </p:stCondLst>
                                        </p:cTn>
                                        <p:tgtEl>
                                          <p:spTgt spid="242">
                                            <p:txEl>
                                              <p:pRg st="4" end="4"/>
                                            </p:txEl>
                                          </p:spTgt>
                                        </p:tgtEl>
                                        <p:attrNameLst>
                                          <p:attrName>style.visibility</p:attrName>
                                        </p:attrNameLst>
                                      </p:cBhvr>
                                      <p:to>
                                        <p:strVal val="visible"/>
                                      </p:to>
                                    </p:set>
                                  </p:childTnLst>
                                </p:cTn>
                              </p:par>
                            </p:childTnLst>
                          </p:cTn>
                        </p:par>
                      </p:childTnLst>
                    </p:cTn>
                  </p:par>
                  <p:par>
                    <p:cTn id="315" fill="hold">
                      <p:stCondLst>
                        <p:cond delay="indefinite"/>
                      </p:stCondLst>
                      <p:childTnLst>
                        <p:par>
                          <p:cTn id="316" fill="hold">
                            <p:stCondLst>
                              <p:cond delay="0"/>
                            </p:stCondLst>
                            <p:childTnLst>
                              <p:par>
                                <p:cTn id="317" nodeType="clickEffect" fill="hold" presetClass="entr" presetID="1">
                                  <p:stCondLst>
                                    <p:cond delay="0"/>
                                  </p:stCondLst>
                                  <p:childTnLst>
                                    <p:set>
                                      <p:cBhvr>
                                        <p:cTn id="318" dur="1" fill="hold">
                                          <p:stCondLst>
                                            <p:cond delay="0"/>
                                          </p:stCondLst>
                                        </p:cTn>
                                        <p:tgtEl>
                                          <p:spTgt spid="24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How to compute P(W)</a:t>
            </a:r>
            <a:endParaRPr b="0" lang="en-US" sz="3200" spc="-1" strike="noStrike">
              <a:latin typeface="Arial"/>
            </a:endParaRPr>
          </a:p>
        </p:txBody>
      </p:sp>
      <p:sp>
        <p:nvSpPr>
          <p:cNvPr id="137"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How to compute this joint probability:</a:t>
            </a:r>
            <a:endParaRPr b="0" lang="en-US" sz="2400" spc="-1" strike="noStrike">
              <a:latin typeface="Arial"/>
            </a:endParaRPr>
          </a:p>
          <a:p>
            <a:pPr>
              <a:lnSpc>
                <a:spcPct val="100000"/>
              </a:lnSpc>
              <a:spcBef>
                <a:spcPts val="479"/>
              </a:spcBef>
            </a:pPr>
            <a:endParaRPr b="0" lang="en-US" sz="2400" spc="-1" strike="noStrike">
              <a:latin typeface="Arial"/>
            </a:endParaRPr>
          </a:p>
          <a:p>
            <a:pPr lvl="1" marL="685800" indent="-227520">
              <a:lnSpc>
                <a:spcPct val="100000"/>
              </a:lnSpc>
              <a:spcBef>
                <a:spcPts val="561"/>
              </a:spcBef>
              <a:buClr>
                <a:srgbClr val="000000"/>
              </a:buClr>
              <a:buFont typeface="Times"/>
              <a:buChar char="•"/>
            </a:pPr>
            <a:r>
              <a:rPr b="0" lang="en-US" sz="2800" spc="-1" strike="noStrike">
                <a:solidFill>
                  <a:srgbClr val="000000"/>
                </a:solidFill>
                <a:latin typeface="Calibri"/>
                <a:ea typeface="ＭＳ Ｐゴシック"/>
              </a:rPr>
              <a:t>P(its, water, is, so, transparent, that)</a:t>
            </a:r>
            <a:endParaRPr b="0" lang="en-US" sz="2800" spc="-1" strike="noStrike">
              <a:latin typeface="Arial"/>
            </a:endParaRPr>
          </a:p>
          <a:p>
            <a:pPr>
              <a:lnSpc>
                <a:spcPct val="100000"/>
              </a:lnSpc>
            </a:pPr>
            <a:endParaRPr b="0" lang="en-US" sz="28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Intuition: let’s rely on the Chain Rule of Probability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1371600" y="13320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Approximating Shakespeare</a:t>
            </a:r>
            <a:endParaRPr b="0" lang="en-US" sz="3200" spc="-1" strike="noStrike">
              <a:latin typeface="Arial"/>
            </a:endParaRPr>
          </a:p>
        </p:txBody>
      </p:sp>
      <p:sp>
        <p:nvSpPr>
          <p:cNvPr id="245"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r>
              <a:rPr b="0" lang="en-US" sz="2400" spc="-1" strike="noStrike">
                <a:solidFill>
                  <a:srgbClr val="000000"/>
                </a:solidFill>
                <a:latin typeface="Calibri"/>
                <a:ea typeface="ＭＳ Ｐゴシック"/>
              </a:rPr>
              <a:t> </a:t>
            </a:r>
            <a:endParaRPr b="0" lang="en-US" sz="2400" spc="-1" strike="noStrike">
              <a:latin typeface="Arial"/>
            </a:endParaRPr>
          </a:p>
        </p:txBody>
      </p:sp>
      <p:pic>
        <p:nvPicPr>
          <p:cNvPr id="246" name="Picture 8" descr=""/>
          <p:cNvPicPr/>
          <p:nvPr/>
        </p:nvPicPr>
        <p:blipFill>
          <a:blip r:embed="rId1"/>
          <a:stretch/>
        </p:blipFill>
        <p:spPr>
          <a:xfrm>
            <a:off x="1066680" y="1585080"/>
            <a:ext cx="7462080" cy="3013920"/>
          </a:xfrm>
          <a:prstGeom prst="rect">
            <a:avLst/>
          </a:prstGeom>
          <a:ln w="936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Shakespeare as corpus</a:t>
            </a:r>
            <a:endParaRPr b="0" lang="en-US" sz="3200" spc="-1" strike="noStrike">
              <a:latin typeface="Arial"/>
            </a:endParaRPr>
          </a:p>
        </p:txBody>
      </p:sp>
      <p:sp>
        <p:nvSpPr>
          <p:cNvPr id="248" name="CustomShape 2"/>
          <p:cNvSpPr/>
          <p:nvPr/>
        </p:nvSpPr>
        <p:spPr>
          <a:xfrm>
            <a:off x="304920" y="1352520"/>
            <a:ext cx="8533440" cy="3656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641"/>
              </a:spcBef>
              <a:buClr>
                <a:srgbClr val="cc0000"/>
              </a:buClr>
              <a:buFont typeface="Times"/>
              <a:buChar char="•"/>
            </a:pPr>
            <a:r>
              <a:rPr b="0" lang="en-US" sz="2600" spc="-1" strike="noStrike">
                <a:solidFill>
                  <a:srgbClr val="000000"/>
                </a:solidFill>
                <a:latin typeface="Calibri"/>
                <a:ea typeface="ＭＳ Ｐゴシック"/>
              </a:rPr>
              <a:t>N=884,647 tokens, V=29,066</a:t>
            </a:r>
            <a:endParaRPr b="0" lang="en-US" sz="2600" spc="-1" strike="noStrike">
              <a:latin typeface="Arial"/>
            </a:endParaRPr>
          </a:p>
          <a:p>
            <a:pPr marL="343080" indent="-342000">
              <a:lnSpc>
                <a:spcPct val="100000"/>
              </a:lnSpc>
              <a:spcBef>
                <a:spcPts val="641"/>
              </a:spcBef>
              <a:buClr>
                <a:srgbClr val="cc0000"/>
              </a:buClr>
              <a:buFont typeface="Times"/>
              <a:buChar char="•"/>
            </a:pPr>
            <a:r>
              <a:rPr b="0" lang="en-US" sz="2600" spc="-1" strike="noStrike">
                <a:solidFill>
                  <a:srgbClr val="000000"/>
                </a:solidFill>
                <a:latin typeface="Calibri"/>
                <a:ea typeface="ＭＳ Ｐゴシック"/>
              </a:rPr>
              <a:t>Shakespeare produced 300,000 bigram types out of V</a:t>
            </a:r>
            <a:r>
              <a:rPr b="0" lang="en-US" sz="2600" spc="-1" strike="noStrike" baseline="30000">
                <a:solidFill>
                  <a:srgbClr val="000000"/>
                </a:solidFill>
                <a:latin typeface="Calibri"/>
                <a:ea typeface="ＭＳ Ｐゴシック"/>
              </a:rPr>
              <a:t>2</a:t>
            </a:r>
            <a:r>
              <a:rPr b="0" lang="en-US" sz="2600" spc="-1" strike="noStrike">
                <a:solidFill>
                  <a:srgbClr val="000000"/>
                </a:solidFill>
                <a:latin typeface="Calibri"/>
                <a:ea typeface="ＭＳ Ｐゴシック"/>
              </a:rPr>
              <a:t>= 844 million possible bigrams.</a:t>
            </a:r>
            <a:endParaRPr b="0" lang="en-US" sz="2600" spc="-1" strike="noStrike">
              <a:latin typeface="Arial"/>
            </a:endParaRPr>
          </a:p>
          <a:p>
            <a:pPr lvl="1" marL="685800" indent="-227520">
              <a:lnSpc>
                <a:spcPct val="100000"/>
              </a:lnSpc>
              <a:spcBef>
                <a:spcPts val="561"/>
              </a:spcBef>
              <a:buClr>
                <a:srgbClr val="000000"/>
              </a:buClr>
              <a:buFont typeface="Times"/>
              <a:buChar char="•"/>
            </a:pPr>
            <a:r>
              <a:rPr b="0" lang="en-US" sz="2400" spc="-1" strike="noStrike">
                <a:solidFill>
                  <a:srgbClr val="000000"/>
                </a:solidFill>
                <a:latin typeface="Calibri"/>
                <a:ea typeface="ＭＳ Ｐゴシック"/>
              </a:rPr>
              <a:t>So 99.96% of the possible bigrams were never seen (have zero entries in the table)</a:t>
            </a:r>
            <a:endParaRPr b="0" lang="en-US" sz="2400" spc="-1" strike="noStrike">
              <a:latin typeface="Arial"/>
            </a:endParaRPr>
          </a:p>
          <a:p>
            <a:pPr marL="343080" indent="-342000">
              <a:lnSpc>
                <a:spcPct val="100000"/>
              </a:lnSpc>
              <a:spcBef>
                <a:spcPts val="641"/>
              </a:spcBef>
              <a:buClr>
                <a:srgbClr val="cc0000"/>
              </a:buClr>
              <a:buFont typeface="Times"/>
              <a:buChar char="•"/>
            </a:pPr>
            <a:r>
              <a:rPr b="0" lang="en-US" sz="2600" spc="-1" strike="noStrike">
                <a:solidFill>
                  <a:srgbClr val="000000"/>
                </a:solidFill>
                <a:latin typeface="Calibri"/>
                <a:ea typeface="ＭＳ Ｐゴシック"/>
              </a:rPr>
              <a:t>Quadrigrams worse:   What's coming out looks like Shakespeare because it </a:t>
            </a:r>
            <a:r>
              <a:rPr b="1" i="1" lang="en-US" sz="2600" spc="-1" strike="noStrike">
                <a:solidFill>
                  <a:srgbClr val="000000"/>
                </a:solidFill>
                <a:latin typeface="Calibri"/>
                <a:ea typeface="ＭＳ Ｐゴシック"/>
              </a:rPr>
              <a:t>is</a:t>
            </a:r>
            <a:r>
              <a:rPr b="0" lang="en-US" sz="2600" spc="-1" strike="noStrike">
                <a:solidFill>
                  <a:srgbClr val="000000"/>
                </a:solidFill>
                <a:latin typeface="Calibri"/>
                <a:ea typeface="ＭＳ Ｐゴシック"/>
              </a:rPr>
              <a:t> Shakespeare</a:t>
            </a:r>
            <a:endParaRPr b="0" lang="en-US" sz="2600" spc="-1" strike="noStrike">
              <a:latin typeface="Arial"/>
            </a:endParaRPr>
          </a:p>
          <a:p>
            <a:pPr>
              <a:lnSpc>
                <a:spcPct val="100000"/>
              </a:lnSpc>
              <a:spcBef>
                <a:spcPts val="479"/>
              </a:spcBef>
            </a:pPr>
            <a:endParaRPr b="0" lang="en-US" sz="2600" spc="-1" strike="noStrike">
              <a:latin typeface="Arial"/>
            </a:endParaRPr>
          </a:p>
        </p:txBody>
      </p:sp>
    </p:spTree>
  </p:cSld>
  <mc:AlternateContent>
    <mc:Choice Requires="p14">
      <p:transition spd="slow" p14:dur="2000"/>
    </mc:Choice>
    <mc:Fallback>
      <p:transition spd="slow"/>
    </mc:Fallback>
  </mc:AlternateContent>
  <p:timing>
    <p:tnLst>
      <p:par>
        <p:cTn id="319" dur="indefinite" restart="never" nodeType="tmRoot">
          <p:childTnLst>
            <p:seq>
              <p:cTn id="320" dur="indefinite" nodeType="mainSeq">
                <p:childTnLst>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248">
                                            <p:txEl>
                                              <p:pRg st="1" end="1"/>
                                            </p:txEl>
                                          </p:spTgt>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248">
                                            <p:txEl>
                                              <p:pRg st="2" end="2"/>
                                            </p:txEl>
                                          </p:spTgt>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248">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The wall street journal is not shakespeare (no offense)</a:t>
            </a:r>
            <a:endParaRPr b="0" lang="en-US" sz="3200" spc="-1" strike="noStrike">
              <a:latin typeface="Arial"/>
            </a:endParaRPr>
          </a:p>
        </p:txBody>
      </p:sp>
      <p:pic>
        <p:nvPicPr>
          <p:cNvPr id="250" name="Picture 6" descr=""/>
          <p:cNvPicPr/>
          <p:nvPr/>
        </p:nvPicPr>
        <p:blipFill>
          <a:blip r:embed="rId1"/>
          <a:stretch/>
        </p:blipFill>
        <p:spPr>
          <a:xfrm>
            <a:off x="569160" y="1504800"/>
            <a:ext cx="8149320" cy="2991600"/>
          </a:xfrm>
          <a:prstGeom prst="rect">
            <a:avLst/>
          </a:prstGeom>
          <a:ln w="936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CustomShape 1"/>
          <p:cNvSpPr/>
          <p:nvPr/>
        </p:nvSpPr>
        <p:spPr>
          <a:xfrm>
            <a:off x="1371600" y="57240"/>
            <a:ext cx="7466400" cy="106560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2800" spc="-1" strike="noStrike">
                <a:solidFill>
                  <a:srgbClr val="000000"/>
                </a:solidFill>
                <a:latin typeface="Calibri"/>
                <a:ea typeface="ＭＳ Ｐゴシック"/>
              </a:rPr>
              <a:t>Can you guess the author of these random 3-gram sentences?</a:t>
            </a:r>
            <a:endParaRPr b="0" lang="en-US" sz="2800" spc="-1" strike="noStrike">
              <a:latin typeface="Arial"/>
            </a:endParaRPr>
          </a:p>
        </p:txBody>
      </p:sp>
      <p:sp>
        <p:nvSpPr>
          <p:cNvPr id="252"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They also point to ninety nine point six billion dollars from two hundred four oh six three percent of the rates of interest stores as Mexico and gram Brazil on market conditions </a:t>
            </a:r>
            <a:endParaRPr b="0" lang="en-US" sz="24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This shall forbid it should be branded, if renown made it empty. </a:t>
            </a:r>
            <a:endParaRPr b="0" lang="en-US" sz="24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You are uniformly charming!” cried he, with a smile of associating and now and then I bowed and they perceived a chaise and four to wish for. </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253" name="CustomShape 3"/>
          <p:cNvSpPr/>
          <p:nvPr/>
        </p:nvSpPr>
        <p:spPr>
          <a:xfrm>
            <a:off x="304920" y="4705200"/>
            <a:ext cx="1980000" cy="342000"/>
          </a:xfrm>
          <a:prstGeom prst="rect">
            <a:avLst/>
          </a:prstGeom>
          <a:noFill/>
          <a:ln w="9360">
            <a:noFill/>
          </a:ln>
        </p:spPr>
        <p:style>
          <a:lnRef idx="0"/>
          <a:fillRef idx="0"/>
          <a:effectRef idx="0"/>
          <a:fontRef idx="minor"/>
        </p:style>
        <p:txBody>
          <a:bodyPr lIns="90000" rIns="90000" tIns="45000" bIns="45000">
            <a:noAutofit/>
          </a:bodyPr>
          <a:p>
            <a:pPr>
              <a:lnSpc>
                <a:spcPct val="100000"/>
              </a:lnSpc>
            </a:pPr>
            <a:fld id="{DACF1D60-D8BB-4591-8D33-50C123743A56}" type="slidenum">
              <a:rPr b="0" lang="en-US" sz="1400" spc="-1" strike="noStrike">
                <a:solidFill>
                  <a:srgbClr val="000000"/>
                </a:solidFill>
                <a:latin typeface="Calibri"/>
                <a:ea typeface="ＭＳ Ｐゴシック"/>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The perils of overfitting</a:t>
            </a:r>
            <a:endParaRPr b="0" lang="en-US" sz="3200" spc="-1" strike="noStrike">
              <a:latin typeface="Arial"/>
            </a:endParaRPr>
          </a:p>
        </p:txBody>
      </p:sp>
      <p:sp>
        <p:nvSpPr>
          <p:cNvPr id="255"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400" spc="-1" strike="noStrike">
                <a:solidFill>
                  <a:srgbClr val="000000"/>
                </a:solidFill>
                <a:latin typeface="Calibri"/>
                <a:ea typeface="ＭＳ Ｐゴシック"/>
              </a:rPr>
              <a:t>N-grams only work well for word prediction if the test corpus looks like the training corpus</a:t>
            </a:r>
            <a:endParaRPr b="0" lang="en-US" sz="2400" spc="-1" strike="noStrike">
              <a:latin typeface="Arial"/>
            </a:endParaRPr>
          </a:p>
          <a:p>
            <a:pPr lvl="1" marL="685800" indent="-227520">
              <a:lnSpc>
                <a:spcPct val="100000"/>
              </a:lnSpc>
              <a:spcBef>
                <a:spcPts val="561"/>
              </a:spcBef>
              <a:buClr>
                <a:srgbClr val="000000"/>
              </a:buClr>
              <a:buFont typeface="Times"/>
              <a:buChar char="•"/>
            </a:pPr>
            <a:r>
              <a:rPr b="0" lang="en-US" sz="2400" spc="-1" strike="noStrike">
                <a:solidFill>
                  <a:srgbClr val="000000"/>
                </a:solidFill>
                <a:latin typeface="Calibri"/>
                <a:ea typeface="ＭＳ Ｐゴシック"/>
              </a:rPr>
              <a:t>In real life, it often doesn’t</a:t>
            </a:r>
            <a:endParaRPr b="0" lang="en-US" sz="2400" spc="-1" strike="noStrike">
              <a:latin typeface="Arial"/>
            </a:endParaRPr>
          </a:p>
          <a:p>
            <a:pPr lvl="1" marL="685800" indent="-227520">
              <a:lnSpc>
                <a:spcPct val="100000"/>
              </a:lnSpc>
              <a:spcBef>
                <a:spcPts val="561"/>
              </a:spcBef>
              <a:buClr>
                <a:srgbClr val="000000"/>
              </a:buClr>
              <a:buFont typeface="Times"/>
              <a:buChar char="•"/>
            </a:pPr>
            <a:r>
              <a:rPr b="0" lang="en-US" sz="2400" spc="-1" strike="noStrike">
                <a:solidFill>
                  <a:srgbClr val="000000"/>
                </a:solidFill>
                <a:latin typeface="Calibri"/>
                <a:ea typeface="ＭＳ Ｐゴシック"/>
              </a:rPr>
              <a:t>We need to train robust models that generalize!</a:t>
            </a:r>
            <a:endParaRPr b="0" lang="en-US" sz="2400" spc="-1" strike="noStrike">
              <a:latin typeface="Arial"/>
            </a:endParaRPr>
          </a:p>
          <a:p>
            <a:pPr lvl="1" marL="685800" indent="-227520">
              <a:lnSpc>
                <a:spcPct val="100000"/>
              </a:lnSpc>
              <a:spcBef>
                <a:spcPts val="561"/>
              </a:spcBef>
              <a:buClr>
                <a:srgbClr val="000000"/>
              </a:buClr>
              <a:buFont typeface="Times"/>
              <a:buChar char="•"/>
            </a:pPr>
            <a:r>
              <a:rPr b="0" lang="en-US" sz="2400" spc="-1" strike="noStrike">
                <a:solidFill>
                  <a:srgbClr val="000000"/>
                </a:solidFill>
                <a:latin typeface="Calibri"/>
                <a:ea typeface="ＭＳ Ｐゴシック"/>
              </a:rPr>
              <a:t>One kind of generalization: Zeros!</a:t>
            </a:r>
            <a:endParaRPr b="0" lang="en-US" sz="2400" spc="-1" strike="noStrike">
              <a:latin typeface="Arial"/>
            </a:endParaRPr>
          </a:p>
          <a:p>
            <a:pPr lvl="2" marL="1028880" indent="-227520">
              <a:lnSpc>
                <a:spcPct val="100000"/>
              </a:lnSpc>
              <a:spcBef>
                <a:spcPts val="561"/>
              </a:spcBef>
              <a:buClr>
                <a:srgbClr val="cc0000"/>
              </a:buClr>
              <a:buFont typeface="Times"/>
              <a:buChar char="•"/>
            </a:pPr>
            <a:r>
              <a:rPr b="0" lang="en-US" sz="2400" spc="-1" strike="noStrike">
                <a:solidFill>
                  <a:srgbClr val="000000"/>
                </a:solidFill>
                <a:latin typeface="Calibri"/>
                <a:ea typeface="ＭＳ Ｐゴシック"/>
              </a:rPr>
              <a:t>Things that don’t ever occur in the training set</a:t>
            </a:r>
            <a:endParaRPr b="0" lang="en-US" sz="2400" spc="-1" strike="noStrike">
              <a:latin typeface="Arial"/>
            </a:endParaRPr>
          </a:p>
          <a:p>
            <a:pPr lvl="3" marL="1371600" indent="-227520">
              <a:lnSpc>
                <a:spcPct val="100000"/>
              </a:lnSpc>
              <a:spcBef>
                <a:spcPts val="561"/>
              </a:spcBef>
              <a:buClr>
                <a:srgbClr val="000000"/>
              </a:buClr>
              <a:buFont typeface="Times"/>
              <a:buChar char="•"/>
            </a:pPr>
            <a:r>
              <a:rPr b="0" lang="en-US" sz="2400" spc="-1" strike="noStrike">
                <a:solidFill>
                  <a:srgbClr val="000000"/>
                </a:solidFill>
                <a:latin typeface="Calibri"/>
                <a:ea typeface="ＭＳ Ｐゴシック"/>
              </a:rPr>
              <a:t>But occur in the test set</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333" dur="indefinite" restart="never" nodeType="tmRoot">
          <p:childTnLst>
            <p:seq>
              <p:cTn id="334" dur="indefinite" nodeType="mainSeq">
                <p:childTnLst>
                  <p:par>
                    <p:cTn id="335" fill="hold">
                      <p:stCondLst>
                        <p:cond delay="indefinite"/>
                      </p:stCondLst>
                      <p:childTnLst>
                        <p:par>
                          <p:cTn id="336" fill="hold">
                            <p:stCondLst>
                              <p:cond delay="0"/>
                            </p:stCondLst>
                            <p:childTnLst>
                              <p:par>
                                <p:cTn id="337" nodeType="clickEffect" fill="hold" presetClass="entr" presetID="1">
                                  <p:stCondLst>
                                    <p:cond delay="0"/>
                                  </p:stCondLst>
                                  <p:childTnLst>
                                    <p:set>
                                      <p:cBhvr>
                                        <p:cTn id="338" dur="1" fill="hold">
                                          <p:stCondLst>
                                            <p:cond delay="0"/>
                                          </p:stCondLst>
                                        </p:cTn>
                                        <p:tgtEl>
                                          <p:spTgt spid="255">
                                            <p:txEl>
                                              <p:pRg st="1" end="1"/>
                                            </p:txEl>
                                          </p:spTgt>
                                        </p:tgtEl>
                                        <p:attrNameLst>
                                          <p:attrName>style.visibility</p:attrName>
                                        </p:attrNameLst>
                                      </p:cBhvr>
                                      <p:to>
                                        <p:strVal val="visible"/>
                                      </p:to>
                                    </p:set>
                                  </p:childTnLst>
                                </p:cTn>
                              </p:par>
                            </p:childTnLst>
                          </p:cTn>
                        </p:par>
                      </p:childTnLst>
                    </p:cTn>
                  </p:par>
                  <p:par>
                    <p:cTn id="339" fill="hold">
                      <p:stCondLst>
                        <p:cond delay="indefinite"/>
                      </p:stCondLst>
                      <p:childTnLst>
                        <p:par>
                          <p:cTn id="340" fill="hold">
                            <p:stCondLst>
                              <p:cond delay="0"/>
                            </p:stCondLst>
                            <p:childTnLst>
                              <p:par>
                                <p:cTn id="341" nodeType="clickEffect" fill="hold" presetClass="entr" presetID="1">
                                  <p:stCondLst>
                                    <p:cond delay="0"/>
                                  </p:stCondLst>
                                  <p:childTnLst>
                                    <p:set>
                                      <p:cBhvr>
                                        <p:cTn id="342" dur="1" fill="hold">
                                          <p:stCondLst>
                                            <p:cond delay="0"/>
                                          </p:stCondLst>
                                        </p:cTn>
                                        <p:tgtEl>
                                          <p:spTgt spid="255">
                                            <p:txEl>
                                              <p:pRg st="2" end="2"/>
                                            </p:txEl>
                                          </p:spTgt>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nodeType="clickEffect" fill="hold" presetClass="entr" presetID="1">
                                  <p:stCondLst>
                                    <p:cond delay="0"/>
                                  </p:stCondLst>
                                  <p:childTnLst>
                                    <p:set>
                                      <p:cBhvr>
                                        <p:cTn id="346" dur="1" fill="hold">
                                          <p:stCondLst>
                                            <p:cond delay="0"/>
                                          </p:stCondLst>
                                        </p:cTn>
                                        <p:tgtEl>
                                          <p:spTgt spid="255">
                                            <p:txEl>
                                              <p:pRg st="3" end="3"/>
                                            </p:txEl>
                                          </p:spTgt>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1">
                                  <p:stCondLst>
                                    <p:cond delay="0"/>
                                  </p:stCondLst>
                                  <p:childTnLst>
                                    <p:set>
                                      <p:cBhvr>
                                        <p:cTn id="350" dur="1" fill="hold">
                                          <p:stCondLst>
                                            <p:cond delay="0"/>
                                          </p:stCondLst>
                                        </p:cTn>
                                        <p:tgtEl>
                                          <p:spTgt spid="255">
                                            <p:txEl>
                                              <p:pRg st="4" end="4"/>
                                            </p:txEl>
                                          </p:spTgt>
                                        </p:tgtEl>
                                        <p:attrNameLst>
                                          <p:attrName>style.visibility</p:attrName>
                                        </p:attrNameLst>
                                      </p:cBhvr>
                                      <p:to>
                                        <p:strVal val="visible"/>
                                      </p:to>
                                    </p:set>
                                  </p:childTnLst>
                                </p:cTn>
                              </p:par>
                              <p:par>
                                <p:cTn id="351" nodeType="withEffect" fill="hold" presetClass="entr" presetID="1">
                                  <p:stCondLst>
                                    <p:cond delay="0"/>
                                  </p:stCondLst>
                                  <p:childTnLst>
                                    <p:set>
                                      <p:cBhvr>
                                        <p:cTn id="352" dur="1" fill="hold">
                                          <p:stCondLst>
                                            <p:cond delay="0"/>
                                          </p:stCondLst>
                                        </p:cTn>
                                        <p:tgtEl>
                                          <p:spTgt spid="25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1371600" y="13320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600" spc="-1" strike="noStrike">
                <a:solidFill>
                  <a:srgbClr val="000000"/>
                </a:solidFill>
                <a:latin typeface="Arial"/>
                <a:ea typeface="ＭＳ Ｐゴシック"/>
              </a:rPr>
              <a:t>Zeros</a:t>
            </a:r>
            <a:endParaRPr b="0" lang="en-US" sz="3600" spc="-1" strike="noStrike">
              <a:latin typeface="Arial"/>
            </a:endParaRPr>
          </a:p>
        </p:txBody>
      </p:sp>
      <p:sp>
        <p:nvSpPr>
          <p:cNvPr id="257" name="CustomShape 2"/>
          <p:cNvSpPr/>
          <p:nvPr/>
        </p:nvSpPr>
        <p:spPr>
          <a:xfrm>
            <a:off x="76320" y="1139760"/>
            <a:ext cx="5104440" cy="4037400"/>
          </a:xfrm>
          <a:prstGeom prst="rect">
            <a:avLst/>
          </a:prstGeom>
          <a:noFill/>
          <a:ln>
            <a:noFill/>
          </a:ln>
        </p:spPr>
        <p:style>
          <a:lnRef idx="0"/>
          <a:fillRef idx="0"/>
          <a:effectRef idx="0"/>
          <a:fontRef idx="minor"/>
        </p:style>
        <p:txBody>
          <a:bodyPr lIns="90000" rIns="90000" tIns="45000" bIns="45000">
            <a:noAutofit/>
          </a:bodyPr>
          <a:p>
            <a:pPr marL="343080" indent="-342000">
              <a:lnSpc>
                <a:spcPct val="70000"/>
              </a:lnSpc>
              <a:spcBef>
                <a:spcPts val="641"/>
              </a:spcBef>
              <a:buClr>
                <a:srgbClr val="cc0000"/>
              </a:buClr>
              <a:buFont typeface="Times"/>
              <a:buChar char="•"/>
            </a:pPr>
            <a:r>
              <a:rPr b="0" lang="en-US" sz="2600" spc="-1" strike="noStrike">
                <a:solidFill>
                  <a:srgbClr val="000000"/>
                </a:solidFill>
                <a:latin typeface="Calibri"/>
                <a:ea typeface="ＭＳ Ｐゴシック"/>
              </a:rPr>
              <a:t>Training set:</a:t>
            </a:r>
            <a:endParaRPr b="0" lang="en-US" sz="2600" spc="-1" strike="noStrike">
              <a:latin typeface="Arial"/>
            </a:endParaRPr>
          </a:p>
          <a:p>
            <a:pPr marL="457200">
              <a:lnSpc>
                <a:spcPct val="70000"/>
              </a:lnSpc>
              <a:spcBef>
                <a:spcPts val="641"/>
              </a:spcBef>
            </a:pPr>
            <a:r>
              <a:rPr b="0" lang="en-US" sz="2600" spc="-1" strike="noStrike">
                <a:solidFill>
                  <a:srgbClr val="000000"/>
                </a:solidFill>
                <a:latin typeface="Calibri"/>
                <a:ea typeface="ＭＳ Ｐゴシック"/>
              </a:rPr>
              <a:t>… </a:t>
            </a:r>
            <a:r>
              <a:rPr b="0" lang="en-US" sz="2600" spc="-1" strike="noStrike">
                <a:solidFill>
                  <a:srgbClr val="000000"/>
                </a:solidFill>
                <a:latin typeface="Calibri"/>
                <a:ea typeface="ＭＳ Ｐゴシック"/>
              </a:rPr>
              <a:t>denied the allegations</a:t>
            </a:r>
            <a:endParaRPr b="0" lang="en-US" sz="2600" spc="-1" strike="noStrike">
              <a:latin typeface="Arial"/>
            </a:endParaRPr>
          </a:p>
          <a:p>
            <a:pPr marL="457200">
              <a:lnSpc>
                <a:spcPct val="70000"/>
              </a:lnSpc>
              <a:spcBef>
                <a:spcPts val="641"/>
              </a:spcBef>
            </a:pPr>
            <a:r>
              <a:rPr b="0" lang="en-US" sz="2600" spc="-1" strike="noStrike">
                <a:solidFill>
                  <a:srgbClr val="000000"/>
                </a:solidFill>
                <a:latin typeface="Calibri"/>
                <a:ea typeface="ＭＳ Ｐゴシック"/>
              </a:rPr>
              <a:t>… </a:t>
            </a:r>
            <a:r>
              <a:rPr b="0" lang="en-US" sz="2600" spc="-1" strike="noStrike">
                <a:solidFill>
                  <a:srgbClr val="000000"/>
                </a:solidFill>
                <a:latin typeface="Calibri"/>
                <a:ea typeface="ＭＳ Ｐゴシック"/>
              </a:rPr>
              <a:t>denied the reports</a:t>
            </a:r>
            <a:endParaRPr b="0" lang="en-US" sz="2600" spc="-1" strike="noStrike">
              <a:latin typeface="Arial"/>
            </a:endParaRPr>
          </a:p>
          <a:p>
            <a:pPr marL="457200">
              <a:lnSpc>
                <a:spcPct val="70000"/>
              </a:lnSpc>
              <a:spcBef>
                <a:spcPts val="641"/>
              </a:spcBef>
            </a:pPr>
            <a:r>
              <a:rPr b="0" lang="en-US" sz="2600" spc="-1" strike="noStrike">
                <a:solidFill>
                  <a:srgbClr val="000000"/>
                </a:solidFill>
                <a:latin typeface="Calibri"/>
                <a:ea typeface="ＭＳ Ｐゴシック"/>
              </a:rPr>
              <a:t>… </a:t>
            </a:r>
            <a:r>
              <a:rPr b="0" lang="en-US" sz="2600" spc="-1" strike="noStrike">
                <a:solidFill>
                  <a:srgbClr val="000000"/>
                </a:solidFill>
                <a:latin typeface="Calibri"/>
                <a:ea typeface="ＭＳ Ｐゴシック"/>
              </a:rPr>
              <a:t>denied the claims</a:t>
            </a:r>
            <a:endParaRPr b="0" lang="en-US" sz="2600" spc="-1" strike="noStrike">
              <a:latin typeface="Arial"/>
            </a:endParaRPr>
          </a:p>
          <a:p>
            <a:pPr marL="457200">
              <a:lnSpc>
                <a:spcPct val="70000"/>
              </a:lnSpc>
              <a:spcBef>
                <a:spcPts val="641"/>
              </a:spcBef>
            </a:pPr>
            <a:r>
              <a:rPr b="0" lang="en-US" sz="2600" spc="-1" strike="noStrike">
                <a:solidFill>
                  <a:srgbClr val="000000"/>
                </a:solidFill>
                <a:latin typeface="Calibri"/>
                <a:ea typeface="ＭＳ Ｐゴシック"/>
              </a:rPr>
              <a:t>… </a:t>
            </a:r>
            <a:r>
              <a:rPr b="0" lang="en-US" sz="2600" spc="-1" strike="noStrike">
                <a:solidFill>
                  <a:srgbClr val="000000"/>
                </a:solidFill>
                <a:latin typeface="Calibri"/>
                <a:ea typeface="ＭＳ Ｐゴシック"/>
              </a:rPr>
              <a:t>denied the request</a:t>
            </a:r>
            <a:endParaRPr b="0" lang="en-US" sz="2600" spc="-1" strike="noStrike">
              <a:latin typeface="Arial"/>
            </a:endParaRPr>
          </a:p>
          <a:p>
            <a:pPr marL="457200">
              <a:lnSpc>
                <a:spcPct val="70000"/>
              </a:lnSpc>
              <a:spcBef>
                <a:spcPts val="641"/>
              </a:spcBef>
            </a:pPr>
            <a:endParaRPr b="0" lang="en-US" sz="2600" spc="-1" strike="noStrike">
              <a:latin typeface="Arial"/>
            </a:endParaRPr>
          </a:p>
          <a:p>
            <a:pPr marL="457200">
              <a:lnSpc>
                <a:spcPct val="70000"/>
              </a:lnSpc>
              <a:spcBef>
                <a:spcPts val="641"/>
              </a:spcBef>
            </a:pPr>
            <a:r>
              <a:rPr b="0" lang="en-US" sz="2600" spc="-1" strike="noStrike">
                <a:solidFill>
                  <a:srgbClr val="000000"/>
                </a:solidFill>
                <a:latin typeface="Calibri"/>
                <a:ea typeface="ＭＳ Ｐゴシック"/>
              </a:rPr>
              <a:t>P(“offer” | denied the) = 0</a:t>
            </a:r>
            <a:endParaRPr b="0" lang="en-US" sz="2600" spc="-1" strike="noStrike">
              <a:latin typeface="Arial"/>
            </a:endParaRPr>
          </a:p>
          <a:p>
            <a:pPr marL="457200">
              <a:lnSpc>
                <a:spcPct val="70000"/>
              </a:lnSpc>
              <a:spcBef>
                <a:spcPts val="281"/>
              </a:spcBef>
            </a:pPr>
            <a:endParaRPr b="0" lang="en-US" sz="2600" spc="-1" strike="noStrike">
              <a:latin typeface="Arial"/>
            </a:endParaRPr>
          </a:p>
          <a:p>
            <a:pPr marL="457200">
              <a:lnSpc>
                <a:spcPct val="70000"/>
              </a:lnSpc>
              <a:spcBef>
                <a:spcPts val="281"/>
              </a:spcBef>
            </a:pPr>
            <a:endParaRPr b="0" lang="en-US" sz="2600" spc="-1" strike="noStrike">
              <a:latin typeface="Arial"/>
            </a:endParaRPr>
          </a:p>
          <a:p>
            <a:pPr marL="457200">
              <a:lnSpc>
                <a:spcPct val="70000"/>
              </a:lnSpc>
              <a:spcBef>
                <a:spcPts val="281"/>
              </a:spcBef>
            </a:pPr>
            <a:endParaRPr b="0" lang="en-US" sz="2600" spc="-1" strike="noStrike">
              <a:latin typeface="Arial"/>
            </a:endParaRPr>
          </a:p>
          <a:p>
            <a:pPr marL="457200">
              <a:lnSpc>
                <a:spcPct val="70000"/>
              </a:lnSpc>
              <a:spcBef>
                <a:spcPts val="281"/>
              </a:spcBef>
            </a:pPr>
            <a:endParaRPr b="0" lang="en-US" sz="2600" spc="-1" strike="noStrike">
              <a:latin typeface="Arial"/>
            </a:endParaRPr>
          </a:p>
          <a:p>
            <a:pPr marL="457200">
              <a:lnSpc>
                <a:spcPct val="70000"/>
              </a:lnSpc>
              <a:spcBef>
                <a:spcPts val="281"/>
              </a:spcBef>
            </a:pPr>
            <a:endParaRPr b="0" lang="en-US" sz="2600" spc="-1" strike="noStrike">
              <a:latin typeface="Arial"/>
            </a:endParaRPr>
          </a:p>
          <a:p>
            <a:pPr marL="457200">
              <a:lnSpc>
                <a:spcPct val="70000"/>
              </a:lnSpc>
              <a:spcBef>
                <a:spcPts val="281"/>
              </a:spcBef>
            </a:pPr>
            <a:endParaRPr b="0" lang="en-US" sz="2600" spc="-1" strike="noStrike">
              <a:latin typeface="Arial"/>
            </a:endParaRPr>
          </a:p>
          <a:p>
            <a:pPr marL="4572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a:p>
            <a:pPr marL="343080" indent="-342000">
              <a:lnSpc>
                <a:spcPct val="70000"/>
              </a:lnSpc>
              <a:spcBef>
                <a:spcPts val="281"/>
              </a:spcBef>
            </a:pPr>
            <a:endParaRPr b="0" lang="en-US" sz="2600" spc="-1" strike="noStrike">
              <a:latin typeface="Arial"/>
            </a:endParaRPr>
          </a:p>
        </p:txBody>
      </p:sp>
      <p:sp>
        <p:nvSpPr>
          <p:cNvPr id="258" name="CustomShape 3"/>
          <p:cNvSpPr/>
          <p:nvPr/>
        </p:nvSpPr>
        <p:spPr>
          <a:xfrm>
            <a:off x="4758120" y="1123920"/>
            <a:ext cx="4418640" cy="4037400"/>
          </a:xfrm>
          <a:prstGeom prst="rect">
            <a:avLst/>
          </a:prstGeom>
          <a:noFill/>
          <a:ln>
            <a:noFill/>
          </a:ln>
        </p:spPr>
        <p:style>
          <a:lnRef idx="0"/>
          <a:fillRef idx="0"/>
          <a:effectRef idx="0"/>
          <a:fontRef idx="minor"/>
        </p:style>
        <p:txBody>
          <a:bodyPr lIns="90000" rIns="90000" tIns="45000" bIns="45000">
            <a:noAutofit/>
          </a:bodyPr>
          <a:p>
            <a:pPr marL="343080" indent="-342000">
              <a:lnSpc>
                <a:spcPct val="70000"/>
              </a:lnSpc>
              <a:spcBef>
                <a:spcPts val="641"/>
              </a:spcBef>
              <a:buClr>
                <a:srgbClr val="cc0000"/>
              </a:buClr>
              <a:buFont typeface="Times"/>
              <a:buChar char="•"/>
            </a:pPr>
            <a:r>
              <a:rPr b="0" lang="en-US" sz="2800" spc="-1" strike="noStrike">
                <a:solidFill>
                  <a:srgbClr val="000000"/>
                </a:solidFill>
                <a:latin typeface="Calibri"/>
                <a:ea typeface="ＭＳ Ｐゴシック"/>
              </a:rPr>
              <a:t>Test set</a:t>
            </a:r>
            <a:endParaRPr b="0" lang="en-US" sz="2800" spc="-1" strike="noStrike">
              <a:latin typeface="Arial"/>
            </a:endParaRPr>
          </a:p>
          <a:p>
            <a:pPr marL="457200">
              <a:lnSpc>
                <a:spcPct val="70000"/>
              </a:lnSpc>
              <a:spcBef>
                <a:spcPts val="64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denied the offer</a:t>
            </a:r>
            <a:endParaRPr b="0" lang="en-US" sz="2800" spc="-1" strike="noStrike">
              <a:latin typeface="Arial"/>
            </a:endParaRPr>
          </a:p>
          <a:p>
            <a:pPr marL="457200">
              <a:lnSpc>
                <a:spcPct val="70000"/>
              </a:lnSpc>
              <a:spcBef>
                <a:spcPts val="64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denied the loan</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353" dur="indefinite" restart="never" nodeType="tmRoot">
          <p:childTnLst>
            <p:seq>
              <p:cTn id="354" dur="indefinite" nodeType="mainSeq">
                <p:childTnLst>
                  <p:par>
                    <p:cTn id="355" fill="hold">
                      <p:stCondLst>
                        <p:cond delay="indefinite"/>
                      </p:stCondLst>
                      <p:childTnLst>
                        <p:par>
                          <p:cTn id="356" fill="hold">
                            <p:stCondLst>
                              <p:cond delay="0"/>
                            </p:stCondLst>
                            <p:childTnLst>
                              <p:par>
                                <p:cTn id="357" nodeType="clickEffect" fill="hold" presetClass="entr" presetID="1">
                                  <p:stCondLst>
                                    <p:cond delay="0"/>
                                  </p:stCondLst>
                                  <p:childTnLst>
                                    <p:set>
                                      <p:cBhvr>
                                        <p:cTn id="358" dur="1" fill="hold">
                                          <p:stCondLst>
                                            <p:cond delay="0"/>
                                          </p:stCondLst>
                                        </p:cTn>
                                        <p:tgtEl>
                                          <p:spTgt spid="257">
                                            <p:txEl>
                                              <p:pRg st="0" end="0"/>
                                            </p:txEl>
                                          </p:spTgt>
                                        </p:tgtEl>
                                        <p:attrNameLst>
                                          <p:attrName>style.visibility</p:attrName>
                                        </p:attrNameLst>
                                      </p:cBhvr>
                                      <p:to>
                                        <p:strVal val="visible"/>
                                      </p:to>
                                    </p:set>
                                  </p:childTnLst>
                                </p:cTn>
                              </p:par>
                              <p:par>
                                <p:cTn id="359" nodeType="withEffect" fill="hold" presetClass="entr" presetID="1">
                                  <p:stCondLst>
                                    <p:cond delay="0"/>
                                  </p:stCondLst>
                                  <p:childTnLst>
                                    <p:set>
                                      <p:cBhvr>
                                        <p:cTn id="360" dur="1" fill="hold">
                                          <p:stCondLst>
                                            <p:cond delay="0"/>
                                          </p:stCondLst>
                                        </p:cTn>
                                        <p:tgtEl>
                                          <p:spTgt spid="257">
                                            <p:txEl>
                                              <p:pRg st="1" end="1"/>
                                            </p:txEl>
                                          </p:spTgt>
                                        </p:tgtEl>
                                        <p:attrNameLst>
                                          <p:attrName>style.visibility</p:attrName>
                                        </p:attrNameLst>
                                      </p:cBhvr>
                                      <p:to>
                                        <p:strVal val="visible"/>
                                      </p:to>
                                    </p:set>
                                  </p:childTnLst>
                                </p:cTn>
                              </p:par>
                              <p:par>
                                <p:cTn id="361" nodeType="withEffect" fill="hold" presetClass="entr" presetID="1">
                                  <p:stCondLst>
                                    <p:cond delay="0"/>
                                  </p:stCondLst>
                                  <p:childTnLst>
                                    <p:set>
                                      <p:cBhvr>
                                        <p:cTn id="362" dur="1" fill="hold">
                                          <p:stCondLst>
                                            <p:cond delay="0"/>
                                          </p:stCondLst>
                                        </p:cTn>
                                        <p:tgtEl>
                                          <p:spTgt spid="257">
                                            <p:txEl>
                                              <p:pRg st="2" end="2"/>
                                            </p:txEl>
                                          </p:spTgt>
                                        </p:tgtEl>
                                        <p:attrNameLst>
                                          <p:attrName>style.visibility</p:attrName>
                                        </p:attrNameLst>
                                      </p:cBhvr>
                                      <p:to>
                                        <p:strVal val="visible"/>
                                      </p:to>
                                    </p:set>
                                  </p:childTnLst>
                                </p:cTn>
                              </p:par>
                              <p:par>
                                <p:cTn id="363" nodeType="withEffect" fill="hold" presetClass="entr" presetID="1">
                                  <p:stCondLst>
                                    <p:cond delay="0"/>
                                  </p:stCondLst>
                                  <p:childTnLst>
                                    <p:set>
                                      <p:cBhvr>
                                        <p:cTn id="364" dur="1" fill="hold">
                                          <p:stCondLst>
                                            <p:cond delay="0"/>
                                          </p:stCondLst>
                                        </p:cTn>
                                        <p:tgtEl>
                                          <p:spTgt spid="257">
                                            <p:txEl>
                                              <p:pRg st="3" end="3"/>
                                            </p:txEl>
                                          </p:spTgt>
                                        </p:tgtEl>
                                        <p:attrNameLst>
                                          <p:attrName>style.visibility</p:attrName>
                                        </p:attrNameLst>
                                      </p:cBhvr>
                                      <p:to>
                                        <p:strVal val="visible"/>
                                      </p:to>
                                    </p:set>
                                  </p:childTnLst>
                                </p:cTn>
                              </p:par>
                              <p:par>
                                <p:cTn id="365" nodeType="withEffect" fill="hold" presetClass="entr" presetID="1">
                                  <p:stCondLst>
                                    <p:cond delay="0"/>
                                  </p:stCondLst>
                                  <p:childTnLst>
                                    <p:set>
                                      <p:cBhvr>
                                        <p:cTn id="366" dur="1" fill="hold">
                                          <p:stCondLst>
                                            <p:cond delay="0"/>
                                          </p:stCondLst>
                                        </p:cTn>
                                        <p:tgtEl>
                                          <p:spTgt spid="257">
                                            <p:txEl>
                                              <p:pRg st="4" end="4"/>
                                            </p:txEl>
                                          </p:spTgt>
                                        </p:tgtEl>
                                        <p:attrNameLst>
                                          <p:attrName>style.visibility</p:attrName>
                                        </p:attrNameLst>
                                      </p:cBhvr>
                                      <p:to>
                                        <p:strVal val="visible"/>
                                      </p:to>
                                    </p:set>
                                  </p:childTnLst>
                                </p:cTn>
                              </p:par>
                              <p:par>
                                <p:cTn id="367" nodeType="withEffect" fill="hold" presetClass="entr" presetID="1">
                                  <p:stCondLst>
                                    <p:cond delay="0"/>
                                  </p:stCondLst>
                                  <p:childTnLst>
                                    <p:set>
                                      <p:cBhvr>
                                        <p:cTn id="368" dur="1" fill="hold">
                                          <p:stCondLst>
                                            <p:cond delay="0"/>
                                          </p:stCondLst>
                                        </p:cTn>
                                        <p:tgtEl>
                                          <p:spTgt spid="257">
                                            <p:txEl>
                                              <p:pRg st="6" end="6"/>
                                            </p:txEl>
                                          </p:spTgt>
                                        </p:tgtEl>
                                        <p:attrNameLst>
                                          <p:attrName>style.visibility</p:attrName>
                                        </p:attrNameLst>
                                      </p:cBhvr>
                                      <p:to>
                                        <p:strVal val="visible"/>
                                      </p:to>
                                    </p:set>
                                  </p:childTnLst>
                                </p:cTn>
                              </p:par>
                            </p:childTnLst>
                          </p:cTn>
                        </p:par>
                      </p:childTnLst>
                    </p:cTn>
                  </p:par>
                  <p:par>
                    <p:cTn id="369" fill="hold">
                      <p:stCondLst>
                        <p:cond delay="indefinite"/>
                      </p:stCondLst>
                      <p:childTnLst>
                        <p:par>
                          <p:cTn id="370" fill="hold">
                            <p:stCondLst>
                              <p:cond delay="0"/>
                            </p:stCondLst>
                            <p:childTnLst>
                              <p:par>
                                <p:cTn id="371" nodeType="clickEffect" fill="hold" presetClass="entr" presetID="1">
                                  <p:stCondLst>
                                    <p:cond delay="0"/>
                                  </p:stCondLst>
                                  <p:childTnLst>
                                    <p:set>
                                      <p:cBhvr>
                                        <p:cTn id="372" dur="1" fill="hold">
                                          <p:stCondLst>
                                            <p:cond delay="0"/>
                                          </p:stCondLst>
                                        </p:cTn>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Zero probability bigrams</a:t>
            </a:r>
            <a:endParaRPr b="0" lang="en-US" sz="3200" spc="-1" strike="noStrike">
              <a:latin typeface="Arial"/>
            </a:endParaRPr>
          </a:p>
        </p:txBody>
      </p:sp>
      <p:sp>
        <p:nvSpPr>
          <p:cNvPr id="260"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Bigrams with zero probability</a:t>
            </a:r>
            <a:endParaRPr b="0" lang="en-US" sz="24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mean that we will assign 0 probability to the test set!</a:t>
            </a:r>
            <a:endParaRPr b="0" lang="en-US" sz="20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And hence we cannot compute perplexity (can’t divide by 0)!</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Generalization and zeros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62"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Smoothing: Add-one (Laplace) smoothing</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64"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CustomShape 1"/>
          <p:cNvSpPr/>
          <p:nvPr/>
        </p:nvSpPr>
        <p:spPr>
          <a:xfrm>
            <a:off x="1371600" y="77760"/>
            <a:ext cx="7466400" cy="36540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2400" spc="-1" strike="noStrike">
                <a:solidFill>
                  <a:srgbClr val="000000"/>
                </a:solidFill>
                <a:latin typeface="Arial"/>
                <a:ea typeface="ＭＳ Ｐゴシック"/>
              </a:rPr>
              <a:t>The intuition of smoothing (from Dan Klein)</a:t>
            </a:r>
            <a:endParaRPr b="0" lang="en-US" sz="2400" spc="-1" strike="noStrike">
              <a:latin typeface="Arial"/>
            </a:endParaRPr>
          </a:p>
        </p:txBody>
      </p:sp>
      <p:sp>
        <p:nvSpPr>
          <p:cNvPr id="266" name="CustomShape 2"/>
          <p:cNvSpPr/>
          <p:nvPr/>
        </p:nvSpPr>
        <p:spPr>
          <a:xfrm>
            <a:off x="1097280" y="822960"/>
            <a:ext cx="7207560" cy="4354200"/>
          </a:xfrm>
          <a:prstGeom prst="rect">
            <a:avLst/>
          </a:prstGeom>
          <a:noFill/>
          <a:ln>
            <a:noFill/>
          </a:ln>
        </p:spPr>
        <p:style>
          <a:lnRef idx="0"/>
          <a:fillRef idx="0"/>
          <a:effectRef idx="0"/>
          <a:fontRef idx="minor"/>
        </p:style>
        <p:txBody>
          <a:bodyPr lIns="90000" rIns="90000" tIns="45000" bIns="45000">
            <a:noAutofit/>
          </a:bodyPr>
          <a:p>
            <a:pPr marL="343080" indent="-342000">
              <a:lnSpc>
                <a:spcPct val="70000"/>
              </a:lnSpc>
              <a:spcBef>
                <a:spcPts val="360"/>
              </a:spcBef>
              <a:buClr>
                <a:srgbClr val="cc0000"/>
              </a:buClr>
              <a:buFont typeface="Times"/>
              <a:buChar char="•"/>
            </a:pPr>
            <a:r>
              <a:rPr b="0" lang="en-US" sz="1800" spc="-1" strike="noStrike">
                <a:solidFill>
                  <a:srgbClr val="000000"/>
                </a:solidFill>
                <a:latin typeface="Calibri"/>
                <a:ea typeface="ＭＳ Ｐゴシック"/>
              </a:rPr>
              <a:t>When we have sparse statistics:</a:t>
            </a: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marL="343080" indent="-342000">
              <a:lnSpc>
                <a:spcPct val="70000"/>
              </a:lnSpc>
              <a:spcBef>
                <a:spcPts val="281"/>
              </a:spcBef>
            </a:pPr>
            <a:endParaRPr b="0" lang="en-US" sz="1800" spc="-1" strike="noStrike">
              <a:latin typeface="Arial"/>
            </a:endParaRPr>
          </a:p>
          <a:p>
            <a:pPr marL="343080" indent="-342000">
              <a:lnSpc>
                <a:spcPct val="70000"/>
              </a:lnSpc>
              <a:spcBef>
                <a:spcPts val="360"/>
              </a:spcBef>
              <a:buClr>
                <a:srgbClr val="cc0000"/>
              </a:buClr>
              <a:buFont typeface="Times"/>
              <a:buChar char="•"/>
            </a:pPr>
            <a:r>
              <a:rPr b="0" lang="en-US" sz="1800" spc="-1" strike="noStrike">
                <a:solidFill>
                  <a:srgbClr val="000000"/>
                </a:solidFill>
                <a:latin typeface="Calibri"/>
                <a:ea typeface="ＭＳ Ｐゴシック"/>
              </a:rPr>
              <a:t>Steal probability mass to generalize better</a:t>
            </a: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a:p>
            <a:pPr>
              <a:lnSpc>
                <a:spcPct val="70000"/>
              </a:lnSpc>
              <a:spcBef>
                <a:spcPts val="281"/>
              </a:spcBef>
            </a:pPr>
            <a:endParaRPr b="0" lang="en-US" sz="1800" spc="-1" strike="noStrike">
              <a:latin typeface="Arial"/>
            </a:endParaRPr>
          </a:p>
        </p:txBody>
      </p:sp>
      <p:sp>
        <p:nvSpPr>
          <p:cNvPr id="267" name="CustomShape 3"/>
          <p:cNvSpPr/>
          <p:nvPr/>
        </p:nvSpPr>
        <p:spPr>
          <a:xfrm>
            <a:off x="2059920" y="1140840"/>
            <a:ext cx="2437200" cy="1793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alibri"/>
                <a:ea typeface="ＭＳ Ｐゴシック"/>
              </a:rPr>
              <a:t>P(w | denied the)</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3 allegations</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2 reports</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1 claims</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1 request</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7 total</a:t>
            </a:r>
            <a:endParaRPr b="0" lang="en-US" sz="1600" spc="-1" strike="noStrike">
              <a:latin typeface="Arial"/>
            </a:endParaRPr>
          </a:p>
        </p:txBody>
      </p:sp>
      <p:sp>
        <p:nvSpPr>
          <p:cNvPr id="268" name="CustomShape 4"/>
          <p:cNvSpPr/>
          <p:nvPr/>
        </p:nvSpPr>
        <p:spPr>
          <a:xfrm>
            <a:off x="2171880" y="3333600"/>
            <a:ext cx="2437200" cy="1795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0000"/>
                </a:solidFill>
                <a:latin typeface="Calibri"/>
                <a:ea typeface="ＭＳ Ｐゴシック"/>
              </a:rPr>
              <a:t>P(w | denied the)</a:t>
            </a:r>
            <a:endParaRPr b="0" lang="en-US" sz="1400" spc="-1" strike="noStrike">
              <a:latin typeface="Arial"/>
            </a:endParaRPr>
          </a:p>
          <a:p>
            <a:pPr>
              <a:lnSpc>
                <a:spcPct val="100000"/>
              </a:lnSpc>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2.5 allegations</a:t>
            </a:r>
            <a:endParaRPr b="0" lang="en-US" sz="1400" spc="-1" strike="noStrike">
              <a:latin typeface="Arial"/>
            </a:endParaRPr>
          </a:p>
          <a:p>
            <a:pPr>
              <a:lnSpc>
                <a:spcPct val="100000"/>
              </a:lnSpc>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1.5 reports</a:t>
            </a:r>
            <a:endParaRPr b="0" lang="en-US" sz="1400" spc="-1" strike="noStrike">
              <a:latin typeface="Arial"/>
            </a:endParaRPr>
          </a:p>
          <a:p>
            <a:pPr>
              <a:lnSpc>
                <a:spcPct val="100000"/>
              </a:lnSpc>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0.5 claims</a:t>
            </a:r>
            <a:endParaRPr b="0" lang="en-US" sz="1400" spc="-1" strike="noStrike">
              <a:latin typeface="Arial"/>
            </a:endParaRPr>
          </a:p>
          <a:p>
            <a:pPr>
              <a:lnSpc>
                <a:spcPct val="100000"/>
              </a:lnSpc>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0.5 request</a:t>
            </a:r>
            <a:endParaRPr b="0" lang="en-US" sz="1400" spc="-1" strike="noStrike">
              <a:latin typeface="Arial"/>
            </a:endParaRPr>
          </a:p>
          <a:p>
            <a:pPr>
              <a:lnSpc>
                <a:spcPct val="100000"/>
              </a:lnSpc>
            </a:pPr>
            <a:r>
              <a:rPr b="0" lang="en-US" sz="1400" spc="-1" strike="noStrike">
                <a:solidFill>
                  <a:srgbClr val="000000"/>
                </a:solidFill>
                <a:latin typeface="Calibri"/>
                <a:ea typeface="ＭＳ Ｐゴシック"/>
              </a:rPr>
              <a:t>  </a:t>
            </a:r>
            <a:r>
              <a:rPr b="0" lang="en-US" sz="1400" spc="-1" strike="noStrike">
                <a:solidFill>
                  <a:srgbClr val="cc0000"/>
                </a:solidFill>
                <a:latin typeface="Calibri"/>
                <a:ea typeface="ＭＳ Ｐゴシック"/>
              </a:rPr>
              <a:t>2 other</a:t>
            </a:r>
            <a:endParaRPr b="0" lang="en-US" sz="1400" spc="-1" strike="noStrike">
              <a:latin typeface="Arial"/>
            </a:endParaRPr>
          </a:p>
          <a:p>
            <a:pPr>
              <a:lnSpc>
                <a:spcPct val="100000"/>
              </a:lnSpc>
            </a:pPr>
            <a:endParaRPr b="0" lang="en-US" sz="1400" spc="-1" strike="noStrike">
              <a:latin typeface="Arial"/>
            </a:endParaRPr>
          </a:p>
          <a:p>
            <a:pPr>
              <a:lnSpc>
                <a:spcPct val="100000"/>
              </a:lnSpc>
            </a:pPr>
            <a:r>
              <a:rPr b="0" lang="en-US" sz="1400" spc="-1" strike="noStrike">
                <a:solidFill>
                  <a:srgbClr val="000000"/>
                </a:solidFill>
                <a:latin typeface="Calibri"/>
                <a:ea typeface="ＭＳ Ｐゴシック"/>
              </a:rPr>
              <a:t>  </a:t>
            </a:r>
            <a:r>
              <a:rPr b="0" lang="en-US" sz="1400" spc="-1" strike="noStrike">
                <a:solidFill>
                  <a:srgbClr val="000000"/>
                </a:solidFill>
                <a:latin typeface="Calibri"/>
                <a:ea typeface="ＭＳ Ｐゴシック"/>
              </a:rPr>
              <a:t>7 total</a:t>
            </a:r>
            <a:endParaRPr b="0" lang="en-US" sz="1400" spc="-1" strike="noStrike">
              <a:latin typeface="Arial"/>
            </a:endParaRPr>
          </a:p>
        </p:txBody>
      </p:sp>
      <p:sp>
        <p:nvSpPr>
          <p:cNvPr id="269" name="CustomShape 5"/>
          <p:cNvSpPr/>
          <p:nvPr/>
        </p:nvSpPr>
        <p:spPr>
          <a:xfrm>
            <a:off x="4724280" y="1123920"/>
            <a:ext cx="3961440" cy="1675440"/>
          </a:xfrm>
          <a:prstGeom prst="rect">
            <a:avLst/>
          </a:prstGeom>
          <a:noFill/>
          <a:ln w="9360">
            <a:solidFill>
              <a:schemeClr val="tx1"/>
            </a:solidFill>
            <a:miter/>
          </a:ln>
        </p:spPr>
        <p:style>
          <a:lnRef idx="0"/>
          <a:fillRef idx="0"/>
          <a:effectRef idx="0"/>
          <a:fontRef idx="minor"/>
        </p:style>
      </p:sp>
      <p:sp>
        <p:nvSpPr>
          <p:cNvPr id="270" name="CustomShape 6"/>
          <p:cNvSpPr/>
          <p:nvPr/>
        </p:nvSpPr>
        <p:spPr>
          <a:xfrm rot="16200000">
            <a:off x="4305240" y="1848960"/>
            <a:ext cx="1522800" cy="37980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allegations</a:t>
            </a:r>
            <a:endParaRPr b="0" lang="en-US" sz="1400" spc="-1" strike="noStrike">
              <a:latin typeface="Arial"/>
            </a:endParaRPr>
          </a:p>
        </p:txBody>
      </p:sp>
      <p:sp>
        <p:nvSpPr>
          <p:cNvPr id="271" name="CustomShape 7"/>
          <p:cNvSpPr/>
          <p:nvPr/>
        </p:nvSpPr>
        <p:spPr>
          <a:xfrm rot="16200000">
            <a:off x="4991040" y="2077560"/>
            <a:ext cx="1065600" cy="37980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reports</a:t>
            </a:r>
            <a:endParaRPr b="0" lang="en-US" sz="1400" spc="-1" strike="noStrike">
              <a:latin typeface="Arial"/>
            </a:endParaRPr>
          </a:p>
        </p:txBody>
      </p:sp>
      <p:sp>
        <p:nvSpPr>
          <p:cNvPr id="272" name="CustomShape 8"/>
          <p:cNvSpPr/>
          <p:nvPr/>
        </p:nvSpPr>
        <p:spPr>
          <a:xfrm rot="16200000">
            <a:off x="5676840" y="2306160"/>
            <a:ext cx="608400" cy="37980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claims</a:t>
            </a:r>
            <a:endParaRPr b="0" lang="en-US" sz="1400" spc="-1" strike="noStrike">
              <a:latin typeface="Arial"/>
            </a:endParaRPr>
          </a:p>
        </p:txBody>
      </p:sp>
      <p:sp>
        <p:nvSpPr>
          <p:cNvPr id="273" name="CustomShape 9"/>
          <p:cNvSpPr/>
          <p:nvPr/>
        </p:nvSpPr>
        <p:spPr>
          <a:xfrm rot="16200000">
            <a:off x="6421680" y="2054880"/>
            <a:ext cx="1141920" cy="3330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attack</a:t>
            </a:r>
            <a:endParaRPr b="0" lang="en-US" sz="1600" spc="-1" strike="noStrike">
              <a:latin typeface="Arial"/>
            </a:endParaRPr>
          </a:p>
        </p:txBody>
      </p:sp>
      <p:sp>
        <p:nvSpPr>
          <p:cNvPr id="274" name="CustomShape 10"/>
          <p:cNvSpPr/>
          <p:nvPr/>
        </p:nvSpPr>
        <p:spPr>
          <a:xfrm rot="16200000">
            <a:off x="6134040" y="2306160"/>
            <a:ext cx="608400" cy="37980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Lucida Sans"/>
                <a:ea typeface="ＭＳ Ｐゴシック"/>
              </a:rPr>
              <a:t>request</a:t>
            </a:r>
            <a:endParaRPr b="0" lang="en-US" sz="1200" spc="-1" strike="noStrike">
              <a:latin typeface="Arial"/>
            </a:endParaRPr>
          </a:p>
        </p:txBody>
      </p:sp>
      <p:sp>
        <p:nvSpPr>
          <p:cNvPr id="275" name="CustomShape 11"/>
          <p:cNvSpPr/>
          <p:nvPr/>
        </p:nvSpPr>
        <p:spPr>
          <a:xfrm rot="16200000">
            <a:off x="6802560" y="2062800"/>
            <a:ext cx="1141920" cy="3330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man</a:t>
            </a:r>
            <a:endParaRPr b="0" lang="en-US" sz="1600" spc="-1" strike="noStrike">
              <a:latin typeface="Arial"/>
            </a:endParaRPr>
          </a:p>
        </p:txBody>
      </p:sp>
      <p:sp>
        <p:nvSpPr>
          <p:cNvPr id="276" name="CustomShape 12"/>
          <p:cNvSpPr/>
          <p:nvPr/>
        </p:nvSpPr>
        <p:spPr>
          <a:xfrm rot="16200000">
            <a:off x="7183440" y="2062800"/>
            <a:ext cx="1141920" cy="3330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outcome</a:t>
            </a:r>
            <a:endParaRPr b="0" lang="en-US" sz="1600" spc="-1" strike="noStrike">
              <a:latin typeface="Arial"/>
            </a:endParaRPr>
          </a:p>
        </p:txBody>
      </p:sp>
      <p:sp>
        <p:nvSpPr>
          <p:cNvPr id="277" name="CustomShape 13"/>
          <p:cNvSpPr/>
          <p:nvPr/>
        </p:nvSpPr>
        <p:spPr>
          <a:xfrm>
            <a:off x="8001000" y="2114640"/>
            <a:ext cx="532440" cy="5770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599"/>
              </a:spcBef>
            </a:pPr>
            <a:r>
              <a:rPr b="0" lang="en-US" sz="3200" spc="-1" strike="noStrike">
                <a:solidFill>
                  <a:srgbClr val="000000"/>
                </a:solidFill>
                <a:latin typeface="Arial"/>
                <a:ea typeface="ＭＳ Ｐゴシック"/>
              </a:rPr>
              <a:t>…</a:t>
            </a:r>
            <a:endParaRPr b="0" lang="en-US" sz="3200" spc="-1" strike="noStrike">
              <a:latin typeface="Arial"/>
            </a:endParaRPr>
          </a:p>
        </p:txBody>
      </p:sp>
      <p:sp>
        <p:nvSpPr>
          <p:cNvPr id="278" name="CustomShape 14"/>
          <p:cNvSpPr/>
          <p:nvPr/>
        </p:nvSpPr>
        <p:spPr>
          <a:xfrm>
            <a:off x="4724280" y="3333600"/>
            <a:ext cx="3961440" cy="1675440"/>
          </a:xfrm>
          <a:prstGeom prst="rect">
            <a:avLst/>
          </a:prstGeom>
          <a:noFill/>
          <a:ln w="9360">
            <a:solidFill>
              <a:schemeClr val="tx1"/>
            </a:solidFill>
            <a:miter/>
          </a:ln>
        </p:spPr>
        <p:style>
          <a:lnRef idx="0"/>
          <a:fillRef idx="0"/>
          <a:effectRef idx="0"/>
          <a:fontRef idx="minor"/>
        </p:style>
      </p:sp>
      <p:sp>
        <p:nvSpPr>
          <p:cNvPr id="279" name="CustomShape 15"/>
          <p:cNvSpPr/>
          <p:nvPr/>
        </p:nvSpPr>
        <p:spPr>
          <a:xfrm rot="16200000">
            <a:off x="4305240" y="4058640"/>
            <a:ext cx="1522800" cy="37980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allegations</a:t>
            </a:r>
            <a:endParaRPr b="0" lang="en-US" sz="1400" spc="-1" strike="noStrike">
              <a:latin typeface="Arial"/>
            </a:endParaRPr>
          </a:p>
        </p:txBody>
      </p:sp>
      <p:sp>
        <p:nvSpPr>
          <p:cNvPr id="280" name="CustomShape 16"/>
          <p:cNvSpPr/>
          <p:nvPr/>
        </p:nvSpPr>
        <p:spPr>
          <a:xfrm rot="16200000">
            <a:off x="4991040" y="4287240"/>
            <a:ext cx="1065600" cy="379800"/>
          </a:xfrm>
          <a:prstGeom prst="rect">
            <a:avLst/>
          </a:prstGeom>
          <a:solidFill>
            <a:schemeClr val="accent1"/>
          </a:solidFill>
          <a:ln w="9360">
            <a:solidFill>
              <a:schemeClr val="tx1"/>
            </a:solidFill>
            <a:miter/>
          </a:ln>
        </p:spPr>
        <p:style>
          <a:lnRef idx="0"/>
          <a:fillRef idx="0"/>
          <a:effectRef idx="0"/>
          <a:fontRef idx="minor"/>
        </p:style>
      </p:sp>
      <p:sp>
        <p:nvSpPr>
          <p:cNvPr id="281" name="CustomShape 17"/>
          <p:cNvSpPr/>
          <p:nvPr/>
        </p:nvSpPr>
        <p:spPr>
          <a:xfrm rot="16200000">
            <a:off x="5676840" y="4515840"/>
            <a:ext cx="608400" cy="379800"/>
          </a:xfrm>
          <a:prstGeom prst="rect">
            <a:avLst/>
          </a:prstGeom>
          <a:solidFill>
            <a:schemeClr val="accent1"/>
          </a:solidFill>
          <a:ln w="9360">
            <a:solidFill>
              <a:schemeClr val="tx1"/>
            </a:solidFill>
            <a:miter/>
          </a:ln>
        </p:spPr>
        <p:style>
          <a:lnRef idx="0"/>
          <a:fillRef idx="0"/>
          <a:effectRef idx="0"/>
          <a:fontRef idx="minor"/>
        </p:style>
      </p:sp>
      <p:sp>
        <p:nvSpPr>
          <p:cNvPr id="282" name="CustomShape 18"/>
          <p:cNvSpPr/>
          <p:nvPr/>
        </p:nvSpPr>
        <p:spPr>
          <a:xfrm rot="16200000">
            <a:off x="6345360" y="4196160"/>
            <a:ext cx="1141920" cy="3330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attack</a:t>
            </a:r>
            <a:endParaRPr b="0" lang="en-US" sz="1600" spc="-1" strike="noStrike">
              <a:latin typeface="Arial"/>
            </a:endParaRPr>
          </a:p>
        </p:txBody>
      </p:sp>
      <p:sp>
        <p:nvSpPr>
          <p:cNvPr id="283" name="CustomShape 19"/>
          <p:cNvSpPr/>
          <p:nvPr/>
        </p:nvSpPr>
        <p:spPr>
          <a:xfrm rot="16200000">
            <a:off x="6134040" y="4515840"/>
            <a:ext cx="608400" cy="379800"/>
          </a:xfrm>
          <a:prstGeom prst="rect">
            <a:avLst/>
          </a:prstGeom>
          <a:solidFill>
            <a:schemeClr val="accent1"/>
          </a:solidFill>
          <a:ln w="9360">
            <a:solidFill>
              <a:schemeClr val="tx1"/>
            </a:solidFill>
            <a:miter/>
          </a:ln>
        </p:spPr>
        <p:style>
          <a:lnRef idx="0"/>
          <a:fillRef idx="0"/>
          <a:effectRef idx="0"/>
          <a:fontRef idx="minor"/>
        </p:style>
      </p:sp>
      <p:sp>
        <p:nvSpPr>
          <p:cNvPr id="284" name="CustomShape 20"/>
          <p:cNvSpPr/>
          <p:nvPr/>
        </p:nvSpPr>
        <p:spPr>
          <a:xfrm rot="16200000">
            <a:off x="6758280" y="4196160"/>
            <a:ext cx="1141920" cy="3330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man</a:t>
            </a:r>
            <a:endParaRPr b="0" lang="en-US" sz="1600" spc="-1" strike="noStrike">
              <a:latin typeface="Arial"/>
            </a:endParaRPr>
          </a:p>
        </p:txBody>
      </p:sp>
      <p:sp>
        <p:nvSpPr>
          <p:cNvPr id="285" name="CustomShape 21"/>
          <p:cNvSpPr/>
          <p:nvPr/>
        </p:nvSpPr>
        <p:spPr>
          <a:xfrm rot="16200000">
            <a:off x="7215480" y="4196160"/>
            <a:ext cx="1141920" cy="3330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outcome</a:t>
            </a:r>
            <a:endParaRPr b="0" lang="en-US" sz="1600" spc="-1" strike="noStrike">
              <a:latin typeface="Arial"/>
            </a:endParaRPr>
          </a:p>
        </p:txBody>
      </p:sp>
      <p:sp>
        <p:nvSpPr>
          <p:cNvPr id="286" name="CustomShape 22"/>
          <p:cNvSpPr/>
          <p:nvPr/>
        </p:nvSpPr>
        <p:spPr>
          <a:xfrm>
            <a:off x="8001000" y="4324320"/>
            <a:ext cx="532440" cy="5770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599"/>
              </a:spcBef>
            </a:pPr>
            <a:r>
              <a:rPr b="0" lang="en-US" sz="3200" spc="-1" strike="noStrike">
                <a:solidFill>
                  <a:srgbClr val="000000"/>
                </a:solidFill>
                <a:latin typeface="Arial"/>
                <a:ea typeface="ＭＳ Ｐゴシック"/>
              </a:rPr>
              <a:t>…</a:t>
            </a:r>
            <a:endParaRPr b="0" lang="en-US" sz="3200" spc="-1" strike="noStrike">
              <a:latin typeface="Arial"/>
            </a:endParaRPr>
          </a:p>
        </p:txBody>
      </p:sp>
      <p:sp>
        <p:nvSpPr>
          <p:cNvPr id="287" name="CustomShape 23"/>
          <p:cNvSpPr/>
          <p:nvPr/>
        </p:nvSpPr>
        <p:spPr>
          <a:xfrm rot="16200000">
            <a:off x="4419720" y="4173120"/>
            <a:ext cx="1294200" cy="379800"/>
          </a:xfrm>
          <a:prstGeom prst="rect">
            <a:avLst/>
          </a:prstGeom>
          <a:solidFill>
            <a:srgbClr val="ff9999"/>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allegations</a:t>
            </a:r>
            <a:endParaRPr b="0" lang="en-US" sz="1400" spc="-1" strike="noStrike">
              <a:latin typeface="Arial"/>
            </a:endParaRPr>
          </a:p>
        </p:txBody>
      </p:sp>
      <p:sp>
        <p:nvSpPr>
          <p:cNvPr id="288" name="CustomShape 24"/>
          <p:cNvSpPr/>
          <p:nvPr/>
        </p:nvSpPr>
        <p:spPr>
          <a:xfrm rot="16200000">
            <a:off x="5105520" y="4401720"/>
            <a:ext cx="837000" cy="379800"/>
          </a:xfrm>
          <a:prstGeom prst="rect">
            <a:avLst/>
          </a:prstGeom>
          <a:solidFill>
            <a:srgbClr val="ff9999"/>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reports</a:t>
            </a:r>
            <a:endParaRPr b="0" lang="en-US" sz="1400" spc="-1" strike="noStrike">
              <a:latin typeface="Arial"/>
            </a:endParaRPr>
          </a:p>
        </p:txBody>
      </p:sp>
      <p:sp>
        <p:nvSpPr>
          <p:cNvPr id="289" name="CustomShape 25"/>
          <p:cNvSpPr/>
          <p:nvPr/>
        </p:nvSpPr>
        <p:spPr>
          <a:xfrm rot="16200000">
            <a:off x="5753160" y="4592160"/>
            <a:ext cx="456120" cy="379800"/>
          </a:xfrm>
          <a:prstGeom prst="rect">
            <a:avLst/>
          </a:prstGeom>
          <a:solidFill>
            <a:srgbClr val="ff9999"/>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Lucida Sans"/>
                <a:ea typeface="ＭＳ Ｐゴシック"/>
              </a:rPr>
              <a:t>claims</a:t>
            </a:r>
            <a:endParaRPr b="0" lang="en-US" sz="1200" spc="-1" strike="noStrike">
              <a:latin typeface="Arial"/>
            </a:endParaRPr>
          </a:p>
        </p:txBody>
      </p:sp>
      <p:sp>
        <p:nvSpPr>
          <p:cNvPr id="290" name="CustomShape 26"/>
          <p:cNvSpPr/>
          <p:nvPr/>
        </p:nvSpPr>
        <p:spPr>
          <a:xfrm rot="16200000">
            <a:off x="6210360" y="4592160"/>
            <a:ext cx="456120" cy="379800"/>
          </a:xfrm>
          <a:prstGeom prst="rect">
            <a:avLst/>
          </a:prstGeom>
          <a:solidFill>
            <a:srgbClr val="ff9999"/>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000" spc="-1" strike="noStrike">
                <a:solidFill>
                  <a:srgbClr val="000000"/>
                </a:solidFill>
                <a:latin typeface="Lucida Sans"/>
                <a:ea typeface="ＭＳ Ｐゴシック"/>
              </a:rPr>
              <a:t>request</a:t>
            </a:r>
            <a:endParaRPr b="0" lang="en-US" sz="1000" spc="-1" strike="noStrike">
              <a:latin typeface="Arial"/>
            </a:endParaRPr>
          </a:p>
        </p:txBody>
      </p:sp>
      <p:sp>
        <p:nvSpPr>
          <p:cNvPr id="291" name="CustomShape 27"/>
          <p:cNvSpPr/>
          <p:nvPr/>
        </p:nvSpPr>
        <p:spPr>
          <a:xfrm rot="16200000">
            <a:off x="6858000" y="4782600"/>
            <a:ext cx="75240" cy="379800"/>
          </a:xfrm>
          <a:prstGeom prst="rect">
            <a:avLst/>
          </a:prstGeom>
          <a:solidFill>
            <a:srgbClr val="ff9999"/>
          </a:solidFill>
          <a:ln w="9360">
            <a:solidFill>
              <a:schemeClr val="tx1"/>
            </a:solidFill>
            <a:miter/>
          </a:ln>
        </p:spPr>
        <p:style>
          <a:lnRef idx="0"/>
          <a:fillRef idx="0"/>
          <a:effectRef idx="0"/>
          <a:fontRef idx="minor"/>
        </p:style>
      </p:sp>
      <p:sp>
        <p:nvSpPr>
          <p:cNvPr id="292" name="CustomShape 28"/>
          <p:cNvSpPr/>
          <p:nvPr/>
        </p:nvSpPr>
        <p:spPr>
          <a:xfrm rot="16200000">
            <a:off x="7315200" y="4782600"/>
            <a:ext cx="75240" cy="379800"/>
          </a:xfrm>
          <a:prstGeom prst="rect">
            <a:avLst/>
          </a:prstGeom>
          <a:solidFill>
            <a:srgbClr val="ff9999"/>
          </a:solidFill>
          <a:ln w="9360">
            <a:solidFill>
              <a:schemeClr val="tx1"/>
            </a:solidFill>
            <a:miter/>
          </a:ln>
        </p:spPr>
        <p:style>
          <a:lnRef idx="0"/>
          <a:fillRef idx="0"/>
          <a:effectRef idx="0"/>
          <a:fontRef idx="minor"/>
        </p:style>
      </p:sp>
      <p:sp>
        <p:nvSpPr>
          <p:cNvPr id="293" name="CustomShape 29"/>
          <p:cNvSpPr/>
          <p:nvPr/>
        </p:nvSpPr>
        <p:spPr>
          <a:xfrm rot="16200000">
            <a:off x="7772400" y="4782600"/>
            <a:ext cx="75240" cy="379800"/>
          </a:xfrm>
          <a:prstGeom prst="rect">
            <a:avLst/>
          </a:prstGeom>
          <a:solidFill>
            <a:srgbClr val="ff9999"/>
          </a:solidFill>
          <a:ln w="9360">
            <a:solidFill>
              <a:schemeClr val="tx1"/>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CustomShape 1"/>
          <p:cNvSpPr/>
          <p:nvPr/>
        </p:nvSpPr>
        <p:spPr>
          <a:xfrm>
            <a:off x="1371600" y="56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Reminder: The Chain Rule</a:t>
            </a:r>
            <a:endParaRPr b="0" lang="en-US" sz="3200" spc="-1" strike="noStrike">
              <a:latin typeface="Arial"/>
            </a:endParaRPr>
          </a:p>
        </p:txBody>
      </p:sp>
      <p:sp>
        <p:nvSpPr>
          <p:cNvPr id="139" name="CustomShape 2"/>
          <p:cNvSpPr/>
          <p:nvPr/>
        </p:nvSpPr>
        <p:spPr>
          <a:xfrm>
            <a:off x="304920" y="1064520"/>
            <a:ext cx="8533440" cy="3656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Recall the definition of conditional probabilities</a:t>
            </a:r>
            <a:endParaRPr b="0" lang="en-US" sz="2600" spc="-1" strike="noStrike">
              <a:latin typeface="Arial"/>
            </a:endParaRPr>
          </a:p>
          <a:p>
            <a:pPr marL="457200">
              <a:lnSpc>
                <a:spcPct val="100000"/>
              </a:lnSpc>
              <a:spcBef>
                <a:spcPts val="720"/>
              </a:spcBef>
            </a:pPr>
            <a:r>
              <a:rPr b="1" lang="en-US" sz="2200" spc="-1" strike="noStrike">
                <a:solidFill>
                  <a:srgbClr val="000000"/>
                </a:solidFill>
                <a:latin typeface="Calibri"/>
                <a:ea typeface="ＭＳ Ｐゴシック"/>
              </a:rPr>
              <a:t>p(B|A) = P(A,B)/P(A)</a:t>
            </a:r>
            <a:r>
              <a:rPr b="0" lang="en-US" sz="32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Rewriting:   </a:t>
            </a:r>
            <a:r>
              <a:rPr b="1" lang="en-US" sz="2200" spc="-1" strike="noStrike">
                <a:solidFill>
                  <a:srgbClr val="000000"/>
                </a:solidFill>
                <a:latin typeface="Calibri"/>
                <a:ea typeface="ＭＳ Ｐゴシック"/>
              </a:rPr>
              <a:t>P(A,B) = P(A)P(B|A)</a:t>
            </a:r>
            <a:endParaRPr b="0" lang="en-US" sz="2200" spc="-1" strike="noStrike">
              <a:latin typeface="Arial"/>
            </a:endParaRPr>
          </a:p>
          <a:p>
            <a:pPr marL="457200">
              <a:lnSpc>
                <a:spcPct val="100000"/>
              </a:lnSpc>
              <a:spcBef>
                <a:spcPts val="400"/>
              </a:spcBef>
            </a:pPr>
            <a:endParaRPr b="0" lang="en-US" sz="2200" spc="-1" strike="noStrike">
              <a:latin typeface="Arial"/>
            </a:endParaRPr>
          </a:p>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More variables:</a:t>
            </a:r>
            <a:endParaRPr b="0" lang="en-US" sz="2600" spc="-1" strike="noStrike">
              <a:latin typeface="Arial"/>
            </a:endParaRPr>
          </a:p>
          <a:p>
            <a:pPr marL="457200">
              <a:lnSpc>
                <a:spcPct val="100000"/>
              </a:lnSpc>
              <a:spcBef>
                <a:spcPts val="479"/>
              </a:spcBef>
            </a:pPr>
            <a:r>
              <a:rPr b="0" lang="en-US" sz="2200" spc="-1" strike="noStrike">
                <a:solidFill>
                  <a:srgbClr val="000000"/>
                </a:solidFill>
                <a:latin typeface="Calibri"/>
                <a:ea typeface="ＭＳ Ｐゴシック"/>
              </a:rPr>
              <a:t> </a:t>
            </a:r>
            <a:r>
              <a:rPr b="0" lang="en-US" sz="2200" spc="-1" strike="noStrike">
                <a:solidFill>
                  <a:srgbClr val="000000"/>
                </a:solidFill>
                <a:latin typeface="Calibri"/>
                <a:ea typeface="ＭＳ Ｐゴシック"/>
              </a:rPr>
              <a:t>P(A,B,C,D) = P(A)P(B|A)P(C|A,B)P(D|A,B,C)</a:t>
            </a:r>
            <a:endParaRPr b="0" lang="en-US" sz="2200" spc="-1" strike="noStrike">
              <a:latin typeface="Arial"/>
            </a:endParaRPr>
          </a:p>
          <a:p>
            <a:pPr marL="343080" indent="-34200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The Chain Rule in General</a:t>
            </a:r>
            <a:endParaRPr b="0" lang="en-US" sz="2600" spc="-1" strike="noStrike">
              <a:latin typeface="Arial"/>
            </a:endParaRPr>
          </a:p>
          <a:p>
            <a:pPr marL="343080" indent="-342000">
              <a:lnSpc>
                <a:spcPct val="100000"/>
              </a:lnSpc>
              <a:spcBef>
                <a:spcPts val="561"/>
              </a:spcBef>
            </a:pPr>
            <a:r>
              <a:rPr b="0" lang="en-US" sz="2600" spc="-1" strike="noStrike">
                <a:solidFill>
                  <a:srgbClr val="000000"/>
                </a:solidFill>
                <a:latin typeface="Calibri"/>
                <a:ea typeface="ＭＳ Ｐゴシック"/>
              </a:rPr>
              <a:t>  </a:t>
            </a:r>
            <a:r>
              <a:rPr b="0" lang="en-US" sz="2600" spc="-1" strike="noStrike">
                <a:solidFill>
                  <a:srgbClr val="000000"/>
                </a:solidFill>
                <a:latin typeface="Calibri"/>
                <a:ea typeface="ＭＳ Ｐゴシック"/>
              </a:rPr>
              <a:t>P(x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2</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3</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n</a:t>
            </a:r>
            <a:r>
              <a:rPr b="0" lang="en-US" sz="2600" spc="-1" strike="noStrike">
                <a:solidFill>
                  <a:srgbClr val="000000"/>
                </a:solidFill>
                <a:latin typeface="Calibri"/>
                <a:ea typeface="ＭＳ Ｐゴシック"/>
              </a:rPr>
              <a:t>) = P(x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)P(x</a:t>
            </a:r>
            <a:r>
              <a:rPr b="0" lang="en-US" sz="2600" spc="-1" strike="noStrike" baseline="-25000">
                <a:solidFill>
                  <a:srgbClr val="000000"/>
                </a:solidFill>
                <a:latin typeface="Calibri"/>
                <a:ea typeface="ＭＳ Ｐゴシック"/>
              </a:rPr>
              <a:t>2</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)P(x</a:t>
            </a:r>
            <a:r>
              <a:rPr b="0" lang="en-US" sz="2600" spc="-1" strike="noStrike" baseline="-25000">
                <a:solidFill>
                  <a:srgbClr val="000000"/>
                </a:solidFill>
                <a:latin typeface="Calibri"/>
                <a:ea typeface="ＭＳ Ｐゴシック"/>
              </a:rPr>
              <a:t>3</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2</a:t>
            </a:r>
            <a:r>
              <a:rPr b="0" lang="en-US" sz="2600" spc="-1" strike="noStrike">
                <a:solidFill>
                  <a:srgbClr val="000000"/>
                </a:solidFill>
                <a:latin typeface="Calibri"/>
                <a:ea typeface="ＭＳ Ｐゴシック"/>
              </a:rPr>
              <a:t>)…P(x</a:t>
            </a:r>
            <a:r>
              <a:rPr b="0" lang="en-US" sz="2600" spc="-1" strike="noStrike" baseline="-25000">
                <a:solidFill>
                  <a:srgbClr val="000000"/>
                </a:solidFill>
                <a:latin typeface="Calibri"/>
                <a:ea typeface="ＭＳ Ｐゴシック"/>
              </a:rPr>
              <a:t>n</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n-1</a:t>
            </a:r>
            <a:r>
              <a:rPr b="0" lang="en-US" sz="2600" spc="-1" strike="noStrike">
                <a:solidFill>
                  <a:srgbClr val="000000"/>
                </a:solidFill>
                <a:latin typeface="Calibri"/>
                <a:ea typeface="ＭＳ Ｐゴシック"/>
              </a:rPr>
              <a:t>)</a:t>
            </a:r>
            <a:endParaRPr b="0" lang="en-US" sz="2600" spc="-1" strike="noStrike">
              <a:latin typeface="Arial"/>
            </a:endParaRPr>
          </a:p>
          <a:p>
            <a:pPr marL="343080" indent="-342000">
              <a:lnSpc>
                <a:spcPct val="100000"/>
              </a:lnSpc>
              <a:spcBef>
                <a:spcPts val="479"/>
              </a:spcBef>
            </a:pPr>
            <a:endParaRPr b="0" lang="en-US" sz="26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39">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39">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39">
                                            <p:txEl>
                                              <p:pRg st="3" end="3"/>
                                            </p:txEl>
                                          </p:spTgt>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139">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39">
                                            <p:txEl>
                                              <p:pRg st="5" end="5"/>
                                            </p:txEl>
                                          </p:spTgt>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13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1828800" y="3240"/>
            <a:ext cx="7161840" cy="96732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Add-one estimation</a:t>
            </a:r>
            <a:endParaRPr b="0" lang="en-US" sz="3200" spc="-1" strike="noStrike">
              <a:latin typeface="Arial"/>
            </a:endParaRPr>
          </a:p>
        </p:txBody>
      </p:sp>
      <p:sp>
        <p:nvSpPr>
          <p:cNvPr id="295"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200" spc="-1" strike="noStrike">
                <a:solidFill>
                  <a:srgbClr val="000000"/>
                </a:solidFill>
                <a:latin typeface="Calibri"/>
                <a:ea typeface="ＭＳ Ｐゴシック"/>
              </a:rPr>
              <a:t>Also called Laplace smoothing</a:t>
            </a:r>
            <a:endParaRPr b="0" lang="en-US" sz="2200" spc="-1" strike="noStrike">
              <a:latin typeface="Arial"/>
            </a:endParaRPr>
          </a:p>
          <a:p>
            <a:pPr marL="343080" indent="-342000">
              <a:lnSpc>
                <a:spcPct val="100000"/>
              </a:lnSpc>
              <a:spcBef>
                <a:spcPts val="561"/>
              </a:spcBef>
              <a:buClr>
                <a:srgbClr val="cc0000"/>
              </a:buClr>
              <a:buFont typeface="Times"/>
              <a:buChar char="•"/>
            </a:pPr>
            <a:r>
              <a:rPr b="0" lang="en-US" sz="2200" spc="-1" strike="noStrike">
                <a:solidFill>
                  <a:srgbClr val="000000"/>
                </a:solidFill>
                <a:latin typeface="Calibri"/>
                <a:ea typeface="ＭＳ Ｐゴシック"/>
              </a:rPr>
              <a:t>Pretend we saw each word one more time than we did</a:t>
            </a:r>
            <a:endParaRPr b="0" lang="en-US" sz="2200" spc="-1" strike="noStrike">
              <a:latin typeface="Arial"/>
            </a:endParaRPr>
          </a:p>
          <a:p>
            <a:pPr marL="343080" indent="-342000">
              <a:lnSpc>
                <a:spcPct val="100000"/>
              </a:lnSpc>
              <a:spcBef>
                <a:spcPts val="561"/>
              </a:spcBef>
              <a:buClr>
                <a:srgbClr val="cc0000"/>
              </a:buClr>
              <a:buFont typeface="Times"/>
              <a:buChar char="•"/>
            </a:pPr>
            <a:r>
              <a:rPr b="0" lang="en-US" sz="2200" spc="-1" strike="noStrike">
                <a:solidFill>
                  <a:srgbClr val="000000"/>
                </a:solidFill>
                <a:latin typeface="Calibri"/>
                <a:ea typeface="ＭＳ Ｐゴシック"/>
              </a:rPr>
              <a:t>Just add one to all the counts!</a:t>
            </a:r>
            <a:endParaRPr b="0" lang="en-US" sz="2200" spc="-1" strike="noStrike">
              <a:latin typeface="Arial"/>
            </a:endParaRPr>
          </a:p>
          <a:p>
            <a:pPr>
              <a:lnSpc>
                <a:spcPct val="100000"/>
              </a:lnSpc>
              <a:spcBef>
                <a:spcPts val="561"/>
              </a:spcBef>
            </a:pPr>
            <a:endParaRPr b="0" lang="en-US" sz="2200" spc="-1" strike="noStrike">
              <a:latin typeface="Arial"/>
            </a:endParaRPr>
          </a:p>
          <a:p>
            <a:pPr marL="343080" indent="-342000">
              <a:lnSpc>
                <a:spcPct val="100000"/>
              </a:lnSpc>
              <a:spcBef>
                <a:spcPts val="561"/>
              </a:spcBef>
              <a:buClr>
                <a:srgbClr val="cc0000"/>
              </a:buClr>
              <a:buFont typeface="Times"/>
              <a:buChar char="•"/>
            </a:pPr>
            <a:r>
              <a:rPr b="0" lang="en-US" sz="2200" spc="-1" strike="noStrike">
                <a:solidFill>
                  <a:srgbClr val="000000"/>
                </a:solidFill>
                <a:latin typeface="Calibri"/>
                <a:ea typeface="ＭＳ Ｐゴシック"/>
              </a:rPr>
              <a:t>MLE estimate:</a:t>
            </a:r>
            <a:endParaRPr b="0" lang="en-US" sz="2200" spc="-1" strike="noStrike">
              <a:latin typeface="Arial"/>
            </a:endParaRPr>
          </a:p>
          <a:p>
            <a:pPr>
              <a:lnSpc>
                <a:spcPct val="100000"/>
              </a:lnSpc>
              <a:spcBef>
                <a:spcPts val="561"/>
              </a:spcBef>
            </a:pPr>
            <a:endParaRPr b="0" lang="en-US" sz="2200" spc="-1" strike="noStrike">
              <a:latin typeface="Arial"/>
            </a:endParaRPr>
          </a:p>
          <a:p>
            <a:pPr marL="343080" indent="-342000">
              <a:lnSpc>
                <a:spcPct val="100000"/>
              </a:lnSpc>
              <a:spcBef>
                <a:spcPts val="561"/>
              </a:spcBef>
              <a:buClr>
                <a:srgbClr val="cc0000"/>
              </a:buClr>
              <a:buFont typeface="Times"/>
              <a:buChar char="•"/>
            </a:pPr>
            <a:r>
              <a:rPr b="0" lang="en-US" sz="2200" spc="-1" strike="noStrike">
                <a:solidFill>
                  <a:srgbClr val="000000"/>
                </a:solidFill>
                <a:latin typeface="Calibri"/>
                <a:ea typeface="ＭＳ Ｐゴシック"/>
              </a:rPr>
              <a:t>Add-1 estimate:</a:t>
            </a:r>
            <a:endParaRPr b="0" lang="en-US" sz="2200" spc="-1" strike="noStrike">
              <a:latin typeface="Arial"/>
            </a:endParaRPr>
          </a:p>
          <a:p>
            <a:pPr>
              <a:lnSpc>
                <a:spcPct val="100000"/>
              </a:lnSpc>
              <a:spcBef>
                <a:spcPts val="561"/>
              </a:spcBef>
            </a:pPr>
            <a:endParaRPr b="0" lang="en-US" sz="2200" spc="-1" strike="noStrike">
              <a:latin typeface="Arial"/>
            </a:endParaRPr>
          </a:p>
        </p:txBody>
      </p:sp>
      <p:pic>
        <p:nvPicPr>
          <p:cNvPr id="296" name="" descr=""/>
          <p:cNvPicPr/>
          <p:nvPr/>
        </p:nvPicPr>
        <p:blipFill>
          <a:blip r:embed="rId1"/>
          <a:stretch/>
        </p:blipFill>
        <p:spPr>
          <a:xfrm>
            <a:off x="4038480" y="2870280"/>
            <a:ext cx="3720240" cy="990000"/>
          </a:xfrm>
          <a:prstGeom prst="rect">
            <a:avLst/>
          </a:prstGeom>
          <a:ln>
            <a:noFill/>
          </a:ln>
        </p:spPr>
      </p:pic>
      <p:pic>
        <p:nvPicPr>
          <p:cNvPr id="297" name="" descr=""/>
          <p:cNvPicPr/>
          <p:nvPr/>
        </p:nvPicPr>
        <p:blipFill>
          <a:blip r:embed="rId2"/>
          <a:stretch/>
        </p:blipFill>
        <p:spPr>
          <a:xfrm>
            <a:off x="3911760" y="4089240"/>
            <a:ext cx="4241160" cy="990000"/>
          </a:xfrm>
          <a:prstGeom prst="rect">
            <a:avLst/>
          </a:prstGeom>
          <a:ln>
            <a:noFill/>
          </a:ln>
        </p:spPr>
      </p:pic>
    </p:spTree>
  </p:cSld>
  <mc:AlternateContent>
    <mc:Choice Requires="p14">
      <p:transition spd="slow" p14:dur="2000"/>
    </mc:Choice>
    <mc:Fallback>
      <p:transition spd="slow"/>
    </mc:Fallback>
  </mc:AlternateContent>
  <p:timing>
    <p:tnLst>
      <p:par>
        <p:cTn id="373" dur="indefinite" restart="never" nodeType="tmRoot">
          <p:childTnLst>
            <p:seq>
              <p:cTn id="374" dur="indefinite" nodeType="mainSeq">
                <p:childTnLst>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295">
                                            <p:txEl>
                                              <p:pRg st="2" end="2"/>
                                            </p:txEl>
                                          </p:spTgt>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295">
                                            <p:txEl>
                                              <p:pRg st="4" end="4"/>
                                            </p:txEl>
                                          </p:spTgt>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1">
                                  <p:stCondLst>
                                    <p:cond delay="0"/>
                                  </p:stCondLst>
                                  <p:childTnLst>
                                    <p:set>
                                      <p:cBhvr>
                                        <p:cTn id="386" dur="1" fill="hold">
                                          <p:stCondLst>
                                            <p:cond delay="0"/>
                                          </p:stCondLst>
                                        </p:cTn>
                                        <p:tgtEl>
                                          <p:spTgt spid="29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Maximum Likelihood Estimates</a:t>
            </a:r>
            <a:endParaRPr b="0" lang="en-US" sz="3200" spc="-1" strike="noStrike">
              <a:latin typeface="Arial"/>
            </a:endParaRPr>
          </a:p>
        </p:txBody>
      </p:sp>
      <p:sp>
        <p:nvSpPr>
          <p:cNvPr id="299" name="CustomShape 2"/>
          <p:cNvSpPr/>
          <p:nvPr/>
        </p:nvSpPr>
        <p:spPr>
          <a:xfrm>
            <a:off x="304920" y="1276200"/>
            <a:ext cx="8533440" cy="3656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The maximum likelihood estimate</a:t>
            </a:r>
            <a:endParaRPr b="0" lang="en-US" sz="2000" spc="-1" strike="noStrike">
              <a:latin typeface="Arial"/>
            </a:endParaRPr>
          </a:p>
          <a:p>
            <a:pPr lvl="1" marL="685800" indent="-227520">
              <a:lnSpc>
                <a:spcPct val="100000"/>
              </a:lnSpc>
              <a:spcBef>
                <a:spcPts val="360"/>
              </a:spcBef>
              <a:buClr>
                <a:srgbClr val="000000"/>
              </a:buClr>
              <a:buFont typeface="Times"/>
              <a:buChar char="•"/>
            </a:pPr>
            <a:r>
              <a:rPr b="0" lang="en-US" sz="1800" spc="-1" strike="noStrike">
                <a:solidFill>
                  <a:srgbClr val="000000"/>
                </a:solidFill>
                <a:latin typeface="Calibri"/>
                <a:ea typeface="ＭＳ Ｐゴシック"/>
              </a:rPr>
              <a:t>of some parameter of a model M from a training set T</a:t>
            </a:r>
            <a:endParaRPr b="0" lang="en-US" sz="1800" spc="-1" strike="noStrike">
              <a:latin typeface="Arial"/>
            </a:endParaRPr>
          </a:p>
          <a:p>
            <a:pPr lvl="1" marL="685800" indent="-227520">
              <a:lnSpc>
                <a:spcPct val="100000"/>
              </a:lnSpc>
              <a:spcBef>
                <a:spcPts val="360"/>
              </a:spcBef>
              <a:buClr>
                <a:srgbClr val="000000"/>
              </a:buClr>
              <a:buFont typeface="Times"/>
              <a:buChar char="•"/>
            </a:pPr>
            <a:r>
              <a:rPr b="0" lang="en-US" sz="1800" spc="-1" strike="noStrike">
                <a:solidFill>
                  <a:srgbClr val="000000"/>
                </a:solidFill>
                <a:latin typeface="Calibri"/>
                <a:ea typeface="ＭＳ Ｐゴシック"/>
              </a:rPr>
              <a:t>maximizes the likelihood of the training set T given the model M</a:t>
            </a:r>
            <a:endParaRPr b="0" lang="en-US" sz="1800" spc="-1" strike="noStrike">
              <a:latin typeface="Arial"/>
            </a:endParaRPr>
          </a:p>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Suppose the word “bagel” occurs 400 times in a corpus of a million words</a:t>
            </a:r>
            <a:endParaRPr b="0" lang="en-US" sz="2000" spc="-1" strike="noStrike">
              <a:latin typeface="Arial"/>
            </a:endParaRPr>
          </a:p>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What is the probability that a random word from some other text will be “bagel”?</a:t>
            </a:r>
            <a:endParaRPr b="0" lang="en-US" sz="2000" spc="-1" strike="noStrike">
              <a:latin typeface="Arial"/>
            </a:endParaRPr>
          </a:p>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MLE estimate is 400/1,000,000 = .0004</a:t>
            </a:r>
            <a:endParaRPr b="0" lang="en-US" sz="2000" spc="-1" strike="noStrike">
              <a:latin typeface="Arial"/>
            </a:endParaRPr>
          </a:p>
          <a:p>
            <a:pPr marL="343080" indent="-342000">
              <a:lnSpc>
                <a:spcPct val="100000"/>
              </a:lnSpc>
              <a:spcBef>
                <a:spcPts val="439"/>
              </a:spcBef>
              <a:buClr>
                <a:srgbClr val="cc0000"/>
              </a:buClr>
              <a:buFont typeface="Times"/>
              <a:buChar char="•"/>
            </a:pPr>
            <a:r>
              <a:rPr b="0" lang="en-US" sz="2200" spc="-1" strike="noStrike">
                <a:solidFill>
                  <a:srgbClr val="000000"/>
                </a:solidFill>
                <a:latin typeface="Calibri"/>
                <a:ea typeface="ＭＳ Ｐゴシック"/>
              </a:rPr>
              <a:t>This may be a bad estimate for some other corpus</a:t>
            </a:r>
            <a:endParaRPr b="0" lang="en-US" sz="2200" spc="-1" strike="noStrike">
              <a:latin typeface="Arial"/>
            </a:endParaRPr>
          </a:p>
          <a:p>
            <a:pPr lvl="1" marL="685800" indent="-227520">
              <a:lnSpc>
                <a:spcPct val="100000"/>
              </a:lnSpc>
              <a:spcBef>
                <a:spcPts val="360"/>
              </a:spcBef>
              <a:buClr>
                <a:srgbClr val="000000"/>
              </a:buClr>
              <a:buFont typeface="Times"/>
              <a:buChar char="•"/>
            </a:pPr>
            <a:r>
              <a:rPr b="0" lang="en-US" sz="1800" spc="-1" strike="noStrike">
                <a:solidFill>
                  <a:srgbClr val="000000"/>
                </a:solidFill>
                <a:latin typeface="Calibri"/>
                <a:ea typeface="ＭＳ Ｐゴシック"/>
              </a:rPr>
              <a:t>But it is the </a:t>
            </a:r>
            <a:r>
              <a:rPr b="1" lang="en-US" sz="1800" spc="-1" strike="noStrike">
                <a:solidFill>
                  <a:srgbClr val="000000"/>
                </a:solidFill>
                <a:latin typeface="Calibri"/>
                <a:ea typeface="ＭＳ Ｐゴシック"/>
              </a:rPr>
              <a:t>estimate</a:t>
            </a:r>
            <a:r>
              <a:rPr b="0" lang="en-US" sz="1800" spc="-1" strike="noStrike">
                <a:solidFill>
                  <a:srgbClr val="000000"/>
                </a:solidFill>
                <a:latin typeface="Calibri"/>
                <a:ea typeface="ＭＳ Ｐゴシック"/>
              </a:rPr>
              <a:t> that makes it </a:t>
            </a:r>
            <a:r>
              <a:rPr b="1" lang="en-US" sz="1800" spc="-1" strike="noStrike">
                <a:solidFill>
                  <a:srgbClr val="000000"/>
                </a:solidFill>
                <a:latin typeface="Calibri"/>
                <a:ea typeface="ＭＳ Ｐゴシック"/>
              </a:rPr>
              <a:t>most likely</a:t>
            </a:r>
            <a:r>
              <a:rPr b="0" lang="en-US" sz="1800" spc="-1" strike="noStrike">
                <a:solidFill>
                  <a:srgbClr val="000000"/>
                </a:solidFill>
                <a:latin typeface="Calibri"/>
                <a:ea typeface="ＭＳ Ｐゴシック"/>
              </a:rPr>
              <a:t> that “bagel” will occur 400 times in a million word corpus.</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387" dur="indefinite" restart="never" nodeType="tmRoot">
          <p:childTnLst>
            <p:seq>
              <p:cTn id="388" dur="indefinite" nodeType="mainSeq">
                <p:childTnLst>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299">
                                            <p:txEl>
                                              <p:pRg st="0" end="0"/>
                                            </p:txEl>
                                          </p:spTgt>
                                        </p:tgtEl>
                                        <p:attrNameLst>
                                          <p:attrName>style.visibility</p:attrName>
                                        </p:attrNameLst>
                                      </p:cBhvr>
                                      <p:to>
                                        <p:strVal val="visible"/>
                                      </p:to>
                                    </p:set>
                                  </p:childTnLst>
                                </p:cTn>
                              </p:par>
                              <p:par>
                                <p:cTn id="393" nodeType="withEffect" fill="hold" presetClass="entr" presetID="1">
                                  <p:stCondLst>
                                    <p:cond delay="0"/>
                                  </p:stCondLst>
                                  <p:childTnLst>
                                    <p:set>
                                      <p:cBhvr>
                                        <p:cTn id="394" dur="1" fill="hold">
                                          <p:stCondLst>
                                            <p:cond delay="0"/>
                                          </p:stCondLst>
                                        </p:cTn>
                                        <p:tgtEl>
                                          <p:spTgt spid="299">
                                            <p:txEl>
                                              <p:pRg st="1" end="1"/>
                                            </p:txEl>
                                          </p:spTgt>
                                        </p:tgtEl>
                                        <p:attrNameLst>
                                          <p:attrName>style.visibility</p:attrName>
                                        </p:attrNameLst>
                                      </p:cBhvr>
                                      <p:to>
                                        <p:strVal val="visible"/>
                                      </p:to>
                                    </p:set>
                                  </p:childTnLst>
                                </p:cTn>
                              </p:par>
                              <p:par>
                                <p:cTn id="395" nodeType="withEffect" fill="hold" presetClass="entr" presetID="1">
                                  <p:stCondLst>
                                    <p:cond delay="0"/>
                                  </p:stCondLst>
                                  <p:childTnLst>
                                    <p:set>
                                      <p:cBhvr>
                                        <p:cTn id="396" dur="1" fill="hold">
                                          <p:stCondLst>
                                            <p:cond delay="0"/>
                                          </p:stCondLst>
                                        </p:cTn>
                                        <p:tgtEl>
                                          <p:spTgt spid="299">
                                            <p:txEl>
                                              <p:pRg st="2" end="2"/>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299">
                                            <p:txEl>
                                              <p:pRg st="3" end="3"/>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299">
                                            <p:txEl>
                                              <p:pRg st="4" end="4"/>
                                            </p:txEl>
                                          </p:spTgt>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299">
                                            <p:txEl>
                                              <p:pRg st="5" end="5"/>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299">
                                            <p:txEl>
                                              <p:pRg st="6" end="6"/>
                                            </p:txEl>
                                          </p:spTgt>
                                        </p:tgtEl>
                                        <p:attrNameLst>
                                          <p:attrName>style.visibility</p:attrName>
                                        </p:attrNameLst>
                                      </p:cBhvr>
                                      <p:to>
                                        <p:strVal val="visible"/>
                                      </p:to>
                                    </p:set>
                                  </p:childTnLst>
                                </p:cTn>
                              </p:par>
                            </p:childTnLst>
                          </p:cTn>
                        </p:par>
                      </p:childTnLst>
                    </p:cTn>
                  </p:par>
                  <p:par>
                    <p:cTn id="413" fill="hold">
                      <p:stCondLst>
                        <p:cond delay="indefinite"/>
                      </p:stCondLst>
                      <p:childTnLst>
                        <p:par>
                          <p:cTn id="414" fill="hold">
                            <p:stCondLst>
                              <p:cond delay="0"/>
                            </p:stCondLst>
                            <p:childTnLst>
                              <p:par>
                                <p:cTn id="415" nodeType="clickEffect" fill="hold" presetClass="entr" presetID="1">
                                  <p:stCondLst>
                                    <p:cond delay="0"/>
                                  </p:stCondLst>
                                  <p:childTnLst>
                                    <p:set>
                                      <p:cBhvr>
                                        <p:cTn id="416" dur="1" fill="hold">
                                          <p:stCondLst>
                                            <p:cond delay="0"/>
                                          </p:stCondLst>
                                        </p:cTn>
                                        <p:tgtEl>
                                          <p:spTgt spid="299">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Berkeley Restaurant Corpus: Laplace smoothed bigram counts</a:t>
            </a:r>
            <a:endParaRPr b="0" lang="en-US" sz="3200" spc="-1" strike="noStrike">
              <a:latin typeface="Arial"/>
            </a:endParaRPr>
          </a:p>
        </p:txBody>
      </p:sp>
      <p:sp>
        <p:nvSpPr>
          <p:cNvPr id="301" name="CustomShape 2"/>
          <p:cNvSpPr/>
          <p:nvPr/>
        </p:nvSpPr>
        <p:spPr>
          <a:xfrm>
            <a:off x="304920" y="1352520"/>
            <a:ext cx="7771320" cy="3332520"/>
          </a:xfrm>
          <a:prstGeom prst="rect">
            <a:avLst/>
          </a:prstGeom>
          <a:noFill/>
          <a:ln>
            <a:noFill/>
          </a:ln>
        </p:spPr>
        <p:style>
          <a:lnRef idx="0"/>
          <a:fillRef idx="0"/>
          <a:effectRef idx="0"/>
          <a:fontRef idx="minor"/>
        </p:style>
      </p:sp>
      <p:pic>
        <p:nvPicPr>
          <p:cNvPr id="302" name="Picture 4" descr="addone4"/>
          <p:cNvPicPr/>
          <p:nvPr/>
        </p:nvPicPr>
        <p:blipFill>
          <a:blip r:embed="rId1"/>
          <a:stretch/>
        </p:blipFill>
        <p:spPr>
          <a:xfrm>
            <a:off x="0" y="1581120"/>
            <a:ext cx="9244440" cy="3288240"/>
          </a:xfrm>
          <a:prstGeom prst="rect">
            <a:avLst/>
          </a:prstGeom>
          <a:ln w="936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Laplace-smoothed bigrams</a:t>
            </a:r>
            <a:endParaRPr b="0" lang="en-US" sz="3200" spc="-1" strike="noStrike">
              <a:latin typeface="Arial"/>
            </a:endParaRPr>
          </a:p>
        </p:txBody>
      </p:sp>
      <p:sp>
        <p:nvSpPr>
          <p:cNvPr id="304" name="CustomShape 2"/>
          <p:cNvSpPr/>
          <p:nvPr/>
        </p:nvSpPr>
        <p:spPr>
          <a:xfrm>
            <a:off x="304920" y="1352520"/>
            <a:ext cx="7771320" cy="3332520"/>
          </a:xfrm>
          <a:prstGeom prst="rect">
            <a:avLst/>
          </a:prstGeom>
          <a:noFill/>
          <a:ln>
            <a:noFill/>
          </a:ln>
        </p:spPr>
        <p:style>
          <a:lnRef idx="0"/>
          <a:fillRef idx="0"/>
          <a:effectRef idx="0"/>
          <a:fontRef idx="minor"/>
        </p:style>
      </p:sp>
      <p:pic>
        <p:nvPicPr>
          <p:cNvPr id="305" name="Picture 4" descr="addone6"/>
          <p:cNvPicPr/>
          <p:nvPr/>
        </p:nvPicPr>
        <p:blipFill>
          <a:blip r:embed="rId1"/>
          <a:stretch/>
        </p:blipFill>
        <p:spPr>
          <a:xfrm>
            <a:off x="1523880" y="1322640"/>
            <a:ext cx="5485320" cy="1171800"/>
          </a:xfrm>
          <a:prstGeom prst="rect">
            <a:avLst/>
          </a:prstGeom>
          <a:ln w="9360">
            <a:noFill/>
          </a:ln>
        </p:spPr>
      </p:pic>
      <p:pic>
        <p:nvPicPr>
          <p:cNvPr id="306" name="Picture 5" descr="laplace2"/>
          <p:cNvPicPr/>
          <p:nvPr/>
        </p:nvPicPr>
        <p:blipFill>
          <a:blip r:embed="rId2"/>
          <a:stretch/>
        </p:blipFill>
        <p:spPr>
          <a:xfrm>
            <a:off x="304920" y="2647800"/>
            <a:ext cx="8567280" cy="2312280"/>
          </a:xfrm>
          <a:prstGeom prst="rect">
            <a:avLst/>
          </a:prstGeom>
          <a:ln w="936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CustomShape 1"/>
          <p:cNvSpPr/>
          <p:nvPr/>
        </p:nvSpPr>
        <p:spPr>
          <a:xfrm>
            <a:off x="1371600" y="5724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Reconstituted counts</a:t>
            </a:r>
            <a:endParaRPr b="0" lang="en-US" sz="3200" spc="-1" strike="noStrike">
              <a:latin typeface="Arial"/>
            </a:endParaRPr>
          </a:p>
        </p:txBody>
      </p:sp>
      <p:sp>
        <p:nvSpPr>
          <p:cNvPr id="308" name="CustomShape 2"/>
          <p:cNvSpPr/>
          <p:nvPr/>
        </p:nvSpPr>
        <p:spPr>
          <a:xfrm>
            <a:off x="304920" y="1352520"/>
            <a:ext cx="7771320" cy="3332520"/>
          </a:xfrm>
          <a:prstGeom prst="rect">
            <a:avLst/>
          </a:prstGeom>
          <a:noFill/>
          <a:ln>
            <a:noFill/>
          </a:ln>
        </p:spPr>
        <p:style>
          <a:lnRef idx="0"/>
          <a:fillRef idx="0"/>
          <a:effectRef idx="0"/>
          <a:fontRef idx="minor"/>
        </p:style>
      </p:sp>
      <p:pic>
        <p:nvPicPr>
          <p:cNvPr id="309" name="Picture 4" descr="addone8"/>
          <p:cNvPicPr/>
          <p:nvPr/>
        </p:nvPicPr>
        <p:blipFill>
          <a:blip r:embed="rId1"/>
          <a:stretch/>
        </p:blipFill>
        <p:spPr>
          <a:xfrm>
            <a:off x="1523880" y="1123920"/>
            <a:ext cx="5714640" cy="1020960"/>
          </a:xfrm>
          <a:prstGeom prst="rect">
            <a:avLst/>
          </a:prstGeom>
          <a:ln w="9360">
            <a:noFill/>
          </a:ln>
        </p:spPr>
      </p:pic>
      <p:pic>
        <p:nvPicPr>
          <p:cNvPr id="310" name="Picture 5" descr="laplace3"/>
          <p:cNvPicPr/>
          <p:nvPr/>
        </p:nvPicPr>
        <p:blipFill>
          <a:blip r:embed="rId2"/>
          <a:stretch/>
        </p:blipFill>
        <p:spPr>
          <a:xfrm>
            <a:off x="304920" y="2326680"/>
            <a:ext cx="8533440" cy="2846520"/>
          </a:xfrm>
          <a:prstGeom prst="rect">
            <a:avLst/>
          </a:prstGeom>
          <a:ln w="936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1371600" y="262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Compare with raw bigram counts</a:t>
            </a:r>
            <a:endParaRPr b="0" lang="en-US" sz="3200" spc="-1" strike="noStrike">
              <a:latin typeface="Arial"/>
            </a:endParaRPr>
          </a:p>
        </p:txBody>
      </p:sp>
      <p:pic>
        <p:nvPicPr>
          <p:cNvPr id="312" name="Picture 4" descr="berp1"/>
          <p:cNvPicPr/>
          <p:nvPr/>
        </p:nvPicPr>
        <p:blipFill>
          <a:blip r:embed="rId1"/>
          <a:stretch/>
        </p:blipFill>
        <p:spPr>
          <a:xfrm>
            <a:off x="1919880" y="819000"/>
            <a:ext cx="6156000" cy="2208600"/>
          </a:xfrm>
          <a:prstGeom prst="rect">
            <a:avLst/>
          </a:prstGeom>
          <a:ln>
            <a:noFill/>
          </a:ln>
        </p:spPr>
      </p:pic>
      <p:pic>
        <p:nvPicPr>
          <p:cNvPr id="313" name="Picture 5" descr="laplace3"/>
          <p:cNvPicPr/>
          <p:nvPr/>
        </p:nvPicPr>
        <p:blipFill>
          <a:blip r:embed="rId2"/>
          <a:stretch/>
        </p:blipFill>
        <p:spPr>
          <a:xfrm>
            <a:off x="1905120" y="3007800"/>
            <a:ext cx="6399720" cy="2134800"/>
          </a:xfrm>
          <a:prstGeom prst="rect">
            <a:avLst/>
          </a:prstGeom>
          <a:ln w="936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Add-1 estimation is a blunt instrument</a:t>
            </a:r>
            <a:endParaRPr b="0" lang="en-US" sz="3200" spc="-1" strike="noStrike">
              <a:latin typeface="Arial"/>
            </a:endParaRPr>
          </a:p>
        </p:txBody>
      </p:sp>
      <p:sp>
        <p:nvSpPr>
          <p:cNvPr id="315"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So add-1 isn’t used for N-grams: </a:t>
            </a:r>
            <a:endParaRPr b="0" lang="en-US" sz="24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We’ll see better methods</a:t>
            </a:r>
            <a:endParaRPr b="0" lang="en-US" sz="20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But add-1 is used to smooth other NLP models</a:t>
            </a:r>
            <a:endParaRPr b="0" lang="en-US" sz="2400" spc="-1" strike="noStrike">
              <a:latin typeface="Arial"/>
            </a:endParaRPr>
          </a:p>
          <a:p>
            <a:pPr lvl="1" marL="685800" indent="-22752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For text classification </a:t>
            </a:r>
            <a:endParaRPr b="0" lang="en-US" sz="2400" spc="-1" strike="noStrike">
              <a:latin typeface="Arial"/>
            </a:endParaRPr>
          </a:p>
          <a:p>
            <a:pPr lvl="1" marL="685800" indent="-22752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In domains where the number of zeros isn’t so huge.</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417" dur="indefinite" restart="never" nodeType="tmRoot">
          <p:childTnLst>
            <p:seq>
              <p:cTn id="418" dur="indefinite" nodeType="mainSeq">
                <p:childTnLst>
                  <p:par>
                    <p:cTn id="419" fill="hold">
                      <p:stCondLst>
                        <p:cond delay="indefinite"/>
                      </p:stCondLst>
                      <p:childTnLst>
                        <p:par>
                          <p:cTn id="420" fill="hold">
                            <p:stCondLst>
                              <p:cond delay="0"/>
                            </p:stCondLst>
                            <p:childTnLst>
                              <p:par>
                                <p:cTn id="421" nodeType="clickEffect" fill="hold" presetClass="entr" presetID="1">
                                  <p:stCondLst>
                                    <p:cond delay="0"/>
                                  </p:stCondLst>
                                  <p:childTnLst>
                                    <p:set>
                                      <p:cBhvr>
                                        <p:cTn id="422" dur="1" fill="hold">
                                          <p:stCondLst>
                                            <p:cond delay="0"/>
                                          </p:stCondLst>
                                        </p:cTn>
                                        <p:tgtEl>
                                          <p:spTgt spid="315">
                                            <p:txEl>
                                              <p:pRg st="2" end="2"/>
                                            </p:txEl>
                                          </p:spTgt>
                                        </p:tgtEl>
                                        <p:attrNameLst>
                                          <p:attrName>style.visibility</p:attrName>
                                        </p:attrNameLst>
                                      </p:cBhvr>
                                      <p:to>
                                        <p:strVal val="visible"/>
                                      </p:to>
                                    </p:set>
                                  </p:childTnLst>
                                </p:cTn>
                              </p:par>
                              <p:par>
                                <p:cTn id="423" nodeType="withEffect" fill="hold" presetClass="entr" presetID="1">
                                  <p:stCondLst>
                                    <p:cond delay="0"/>
                                  </p:stCondLst>
                                  <p:childTnLst>
                                    <p:set>
                                      <p:cBhvr>
                                        <p:cTn id="424" dur="1" fill="hold">
                                          <p:stCondLst>
                                            <p:cond delay="0"/>
                                          </p:stCondLst>
                                        </p:cTn>
                                        <p:tgtEl>
                                          <p:spTgt spid="315">
                                            <p:txEl>
                                              <p:pRg st="3" end="3"/>
                                            </p:txEl>
                                          </p:spTgt>
                                        </p:tgtEl>
                                        <p:attrNameLst>
                                          <p:attrName>style.visibility</p:attrName>
                                        </p:attrNameLst>
                                      </p:cBhvr>
                                      <p:to>
                                        <p:strVal val="visible"/>
                                      </p:to>
                                    </p:set>
                                  </p:childTnLst>
                                </p:cTn>
                              </p:par>
                              <p:par>
                                <p:cTn id="425" nodeType="withEffect" fill="hold" presetClass="entr" presetID="1">
                                  <p:stCondLst>
                                    <p:cond delay="0"/>
                                  </p:stCondLst>
                                  <p:childTnLst>
                                    <p:set>
                                      <p:cBhvr>
                                        <p:cTn id="426" dur="1" fill="hold">
                                          <p:stCondLst>
                                            <p:cond delay="0"/>
                                          </p:stCondLst>
                                        </p:cTn>
                                        <p:tgtEl>
                                          <p:spTgt spid="315">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Smoothing: Add-one (Laplace) smoothing</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317"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Interpolation, Backoff, and Web-Scale LMs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319"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Backoff and Interpolation</a:t>
            </a:r>
            <a:endParaRPr b="0" lang="en-US" sz="3200" spc="-1" strike="noStrike">
              <a:latin typeface="Arial"/>
            </a:endParaRPr>
          </a:p>
        </p:txBody>
      </p:sp>
      <p:sp>
        <p:nvSpPr>
          <p:cNvPr id="321" name="CustomShape 2"/>
          <p:cNvSpPr/>
          <p:nvPr/>
        </p:nvSpPr>
        <p:spPr>
          <a:xfrm>
            <a:off x="304920" y="1352520"/>
            <a:ext cx="8533440" cy="3656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Sometimes it helps to use </a:t>
            </a:r>
            <a:r>
              <a:rPr b="1" lang="en-US" sz="2400" spc="-1" strike="noStrike">
                <a:solidFill>
                  <a:srgbClr val="000000"/>
                </a:solidFill>
                <a:latin typeface="Calibri"/>
                <a:ea typeface="ＭＳ Ｐゴシック"/>
              </a:rPr>
              <a:t>less</a:t>
            </a:r>
            <a:r>
              <a:rPr b="0" lang="en-US" sz="2400" spc="-1" strike="noStrike">
                <a:solidFill>
                  <a:srgbClr val="000000"/>
                </a:solidFill>
                <a:latin typeface="Calibri"/>
                <a:ea typeface="ＭＳ Ｐゴシック"/>
              </a:rPr>
              <a:t> context</a:t>
            </a:r>
            <a:endParaRPr b="0" lang="en-US" sz="24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Condition on less context for contexts you haven’t learned much about </a:t>
            </a:r>
            <a:endParaRPr b="0" lang="en-US" sz="2000" spc="-1" strike="noStrike">
              <a:latin typeface="Arial"/>
            </a:endParaRPr>
          </a:p>
          <a:p>
            <a:pPr marL="343080" indent="-342000">
              <a:lnSpc>
                <a:spcPct val="100000"/>
              </a:lnSpc>
              <a:spcBef>
                <a:spcPts val="479"/>
              </a:spcBef>
              <a:buClr>
                <a:srgbClr val="cc0000"/>
              </a:buClr>
              <a:buFont typeface="Times"/>
              <a:buChar char="•"/>
            </a:pPr>
            <a:r>
              <a:rPr b="1" lang="en-US" sz="2400" spc="-1" strike="noStrike">
                <a:solidFill>
                  <a:srgbClr val="000000"/>
                </a:solidFill>
                <a:latin typeface="Calibri"/>
                <a:ea typeface="ＭＳ Ｐゴシック"/>
              </a:rPr>
              <a:t>Backoff: </a:t>
            </a:r>
            <a:endParaRPr b="0" lang="en-US" sz="24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use trigram if you have good evidence,</a:t>
            </a:r>
            <a:endParaRPr b="0" lang="en-US" sz="20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otherwise bigram, otherwise unigram</a:t>
            </a:r>
            <a:endParaRPr b="0" lang="en-US" sz="2000" spc="-1" strike="noStrike">
              <a:latin typeface="Arial"/>
            </a:endParaRPr>
          </a:p>
          <a:p>
            <a:pPr marL="343080" indent="-342000">
              <a:lnSpc>
                <a:spcPct val="100000"/>
              </a:lnSpc>
              <a:spcBef>
                <a:spcPts val="479"/>
              </a:spcBef>
              <a:buClr>
                <a:srgbClr val="cc0000"/>
              </a:buClr>
              <a:buFont typeface="Times"/>
              <a:buChar char="•"/>
            </a:pPr>
            <a:r>
              <a:rPr b="1" lang="en-US" sz="2400" spc="-1" strike="noStrike">
                <a:solidFill>
                  <a:srgbClr val="000000"/>
                </a:solidFill>
                <a:latin typeface="Calibri"/>
                <a:ea typeface="ＭＳ Ｐゴシック"/>
              </a:rPr>
              <a:t>Interpolation: </a:t>
            </a:r>
            <a:endParaRPr b="0" lang="en-US" sz="24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mix unigram, bigram, trigram</a:t>
            </a:r>
            <a:endParaRPr b="0" lang="en-US" sz="2000" spc="-1" strike="noStrike">
              <a:latin typeface="Arial"/>
            </a:endParaRPr>
          </a:p>
          <a:p>
            <a:pPr>
              <a:lnSpc>
                <a:spcPct val="100000"/>
              </a:lnSpc>
            </a:pPr>
            <a:endParaRPr b="0" lang="en-US" sz="20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Interpolation works better</a:t>
            </a:r>
            <a:endParaRPr b="0" lang="en-US" sz="2400" spc="-1" strike="noStrike">
              <a:latin typeface="Arial"/>
            </a:endParaRPr>
          </a:p>
        </p:txBody>
      </p:sp>
    </p:spTree>
  </p:cSld>
  <mc:AlternateContent>
    <mc:Choice Requires="p14">
      <p:transition spd="slow" p14:dur="2000"/>
    </mc:Choice>
    <mc:Fallback>
      <p:transition spd="slow"/>
    </mc:Fallback>
  </mc:AlternateContent>
  <p:timing>
    <p:tnLst>
      <p:par>
        <p:cTn id="427" dur="indefinite" restart="never" nodeType="tmRoot">
          <p:childTnLst>
            <p:seq>
              <p:cTn id="428" dur="indefinite" nodeType="mainSeq">
                <p:childTnLst>
                  <p:par>
                    <p:cTn id="429" fill="hold">
                      <p:stCondLst>
                        <p:cond delay="indefinite"/>
                      </p:stCondLst>
                      <p:childTnLst>
                        <p:par>
                          <p:cTn id="430" fill="hold">
                            <p:stCondLst>
                              <p:cond delay="0"/>
                            </p:stCondLst>
                            <p:childTnLst>
                              <p:par>
                                <p:cTn id="431" nodeType="clickEffect" fill="hold" presetClass="entr" presetID="1">
                                  <p:stCondLst>
                                    <p:cond delay="0"/>
                                  </p:stCondLst>
                                  <p:childTnLst>
                                    <p:set>
                                      <p:cBhvr>
                                        <p:cTn id="432" dur="1" fill="hold">
                                          <p:stCondLst>
                                            <p:cond delay="0"/>
                                          </p:stCondLst>
                                        </p:cTn>
                                        <p:tgtEl>
                                          <p:spTgt spid="321">
                                            <p:txEl>
                                              <p:pRg st="2" end="2"/>
                                            </p:txEl>
                                          </p:spTgt>
                                        </p:tgtEl>
                                        <p:attrNameLst>
                                          <p:attrName>style.visibility</p:attrName>
                                        </p:attrNameLst>
                                      </p:cBhvr>
                                      <p:to>
                                        <p:strVal val="visible"/>
                                      </p:to>
                                    </p:set>
                                  </p:childTnLst>
                                </p:cTn>
                              </p:par>
                              <p:par>
                                <p:cTn id="433" nodeType="withEffect" fill="hold" presetClass="entr" presetID="1">
                                  <p:stCondLst>
                                    <p:cond delay="0"/>
                                  </p:stCondLst>
                                  <p:childTnLst>
                                    <p:set>
                                      <p:cBhvr>
                                        <p:cTn id="434" dur="1" fill="hold">
                                          <p:stCondLst>
                                            <p:cond delay="0"/>
                                          </p:stCondLst>
                                        </p:cTn>
                                        <p:tgtEl>
                                          <p:spTgt spid="321">
                                            <p:txEl>
                                              <p:pRg st="3" end="3"/>
                                            </p:txEl>
                                          </p:spTgt>
                                        </p:tgtEl>
                                        <p:attrNameLst>
                                          <p:attrName>style.visibility</p:attrName>
                                        </p:attrNameLst>
                                      </p:cBhvr>
                                      <p:to>
                                        <p:strVal val="visible"/>
                                      </p:to>
                                    </p:set>
                                  </p:childTnLst>
                                </p:cTn>
                              </p:par>
                              <p:par>
                                <p:cTn id="435" nodeType="withEffect" fill="hold" presetClass="entr" presetID="1">
                                  <p:stCondLst>
                                    <p:cond delay="0"/>
                                  </p:stCondLst>
                                  <p:childTnLst>
                                    <p:set>
                                      <p:cBhvr>
                                        <p:cTn id="436" dur="1" fill="hold">
                                          <p:stCondLst>
                                            <p:cond delay="0"/>
                                          </p:stCondLst>
                                        </p:cTn>
                                        <p:tgtEl>
                                          <p:spTgt spid="321">
                                            <p:txEl>
                                              <p:pRg st="4" end="4"/>
                                            </p:txEl>
                                          </p:spTgt>
                                        </p:tgtEl>
                                        <p:attrNameLst>
                                          <p:attrName>style.visibility</p:attrName>
                                        </p:attrNameLst>
                                      </p:cBhvr>
                                      <p:to>
                                        <p:strVal val="visible"/>
                                      </p:to>
                                    </p:set>
                                  </p:childTnLst>
                                </p:cTn>
                              </p:par>
                            </p:childTnLst>
                          </p:cTn>
                        </p:par>
                      </p:childTnLst>
                    </p:cTn>
                  </p:par>
                  <p:par>
                    <p:cTn id="437" fill="hold">
                      <p:stCondLst>
                        <p:cond delay="indefinite"/>
                      </p:stCondLst>
                      <p:childTnLst>
                        <p:par>
                          <p:cTn id="438" fill="hold">
                            <p:stCondLst>
                              <p:cond delay="0"/>
                            </p:stCondLst>
                            <p:childTnLst>
                              <p:par>
                                <p:cTn id="439" nodeType="clickEffect" fill="hold" presetClass="entr" presetID="1">
                                  <p:stCondLst>
                                    <p:cond delay="0"/>
                                  </p:stCondLst>
                                  <p:childTnLst>
                                    <p:set>
                                      <p:cBhvr>
                                        <p:cTn id="440" dur="1" fill="hold">
                                          <p:stCondLst>
                                            <p:cond delay="0"/>
                                          </p:stCondLst>
                                        </p:cTn>
                                        <p:tgtEl>
                                          <p:spTgt spid="321">
                                            <p:txEl>
                                              <p:pRg st="5" end="5"/>
                                            </p:txEl>
                                          </p:spTgt>
                                        </p:tgtEl>
                                        <p:attrNameLst>
                                          <p:attrName>style.visibility</p:attrName>
                                        </p:attrNameLst>
                                      </p:cBhvr>
                                      <p:to>
                                        <p:strVal val="visible"/>
                                      </p:to>
                                    </p:set>
                                  </p:childTnLst>
                                </p:cTn>
                              </p:par>
                              <p:par>
                                <p:cTn id="441" nodeType="withEffect" fill="hold" presetClass="entr" presetID="1">
                                  <p:stCondLst>
                                    <p:cond delay="0"/>
                                  </p:stCondLst>
                                  <p:childTnLst>
                                    <p:set>
                                      <p:cBhvr>
                                        <p:cTn id="442" dur="1" fill="hold">
                                          <p:stCondLst>
                                            <p:cond delay="0"/>
                                          </p:stCondLst>
                                        </p:cTn>
                                        <p:tgtEl>
                                          <p:spTgt spid="321">
                                            <p:txEl>
                                              <p:pRg st="6" end="6"/>
                                            </p:txEl>
                                          </p:spTgt>
                                        </p:tgtEl>
                                        <p:attrNameLst>
                                          <p:attrName>style.visibility</p:attrName>
                                        </p:attrNameLst>
                                      </p:cBhvr>
                                      <p:to>
                                        <p:strVal val="visible"/>
                                      </p:to>
                                    </p:set>
                                  </p:childTnLst>
                                </p:cTn>
                              </p:par>
                            </p:childTnLst>
                          </p:cTn>
                        </p:par>
                      </p:childTnLst>
                    </p:cTn>
                  </p:par>
                  <p:par>
                    <p:cTn id="443" fill="hold">
                      <p:stCondLst>
                        <p:cond delay="indefinite"/>
                      </p:stCondLst>
                      <p:childTnLst>
                        <p:par>
                          <p:cTn id="444" fill="hold">
                            <p:stCondLst>
                              <p:cond delay="0"/>
                            </p:stCondLst>
                            <p:childTnLst>
                              <p:par>
                                <p:cTn id="445" nodeType="clickEffect" fill="hold" presetClass="entr" presetID="1">
                                  <p:stCondLst>
                                    <p:cond delay="0"/>
                                  </p:stCondLst>
                                  <p:childTnLst>
                                    <p:set>
                                      <p:cBhvr>
                                        <p:cTn id="446" dur="1" fill="hold">
                                          <p:stCondLst>
                                            <p:cond delay="0"/>
                                          </p:stCondLst>
                                        </p:cTn>
                                        <p:tgtEl>
                                          <p:spTgt spid="32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CustomShape 1"/>
          <p:cNvSpPr/>
          <p:nvPr/>
        </p:nvSpPr>
        <p:spPr>
          <a:xfrm>
            <a:off x="1371600" y="956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600" spc="-1" strike="noStrike">
                <a:solidFill>
                  <a:srgbClr val="000000"/>
                </a:solidFill>
                <a:latin typeface="Calibri"/>
                <a:ea typeface="ＭＳ Ｐゴシック"/>
              </a:rPr>
              <a:t>The Chain Rule applied to compute joint probability of words in sentence</a:t>
            </a:r>
            <a:endParaRPr b="0" lang="en-US" sz="3600" spc="-1" strike="noStrike">
              <a:latin typeface="Arial"/>
            </a:endParaRPr>
          </a:p>
        </p:txBody>
      </p:sp>
      <p:sp>
        <p:nvSpPr>
          <p:cNvPr id="141"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79"/>
              </a:spcBef>
            </a:pPr>
            <a:endParaRPr b="0" lang="en-US" sz="1800" spc="-1" strike="noStrike">
              <a:latin typeface="Arial"/>
            </a:endParaRPr>
          </a:p>
          <a:p>
            <a:pPr marL="343080" indent="-342000">
              <a:lnSpc>
                <a:spcPct val="100000"/>
              </a:lnSpc>
              <a:spcBef>
                <a:spcPts val="479"/>
              </a:spcBef>
            </a:pPr>
            <a:endParaRPr b="0" lang="en-US" sz="1800" spc="-1" strike="noStrike">
              <a:latin typeface="Arial"/>
            </a:endParaRPr>
          </a:p>
          <a:p>
            <a:pPr marL="343080" indent="-342000">
              <a:lnSpc>
                <a:spcPct val="100000"/>
              </a:lnSpc>
              <a:spcBef>
                <a:spcPts val="561"/>
              </a:spcBef>
            </a:pPr>
            <a:endParaRPr b="0" lang="en-US" sz="1800" spc="-1" strike="noStrike">
              <a:latin typeface="Arial"/>
            </a:endParaRPr>
          </a:p>
          <a:p>
            <a:pPr marL="343080" indent="-342000">
              <a:lnSpc>
                <a:spcPct val="100000"/>
              </a:lnSpc>
              <a:spcBef>
                <a:spcPts val="561"/>
              </a:spcBef>
            </a:pPr>
            <a:r>
              <a:rPr b="0" lang="en-US" sz="2800" spc="-1" strike="noStrike">
                <a:solidFill>
                  <a:srgbClr val="000000"/>
                </a:solidFill>
                <a:latin typeface="Calibri"/>
                <a:ea typeface="ＭＳ Ｐゴシック"/>
              </a:rPr>
              <a:t>P(“its water is so transparent”) =</a:t>
            </a:r>
            <a:endParaRPr b="0" lang="en-US" sz="2800" spc="-1" strike="noStrike">
              <a:latin typeface="Arial"/>
            </a:endParaRPr>
          </a:p>
          <a:p>
            <a:pPr marL="343080" indent="-342000">
              <a:lnSpc>
                <a:spcPct val="100000"/>
              </a:lnSpc>
              <a:spcBef>
                <a:spcPts val="561"/>
              </a:spcBef>
            </a:pPr>
            <a:r>
              <a:rPr b="0" lang="en-US" sz="2400" spc="-1" strike="noStrike">
                <a:solidFill>
                  <a:srgbClr val="000000"/>
                </a:solidFill>
                <a:latin typeface="Calibri"/>
                <a:ea typeface="ＭＳ Ｐゴシック"/>
              </a:rPr>
              <a:t>	</a:t>
            </a:r>
            <a:r>
              <a:rPr b="0" lang="en-US" sz="2800" spc="-1" strike="noStrike">
                <a:solidFill>
                  <a:srgbClr val="404040"/>
                </a:solidFill>
                <a:latin typeface="Calibri"/>
                <a:ea typeface="ＭＳ Ｐゴシック"/>
              </a:rPr>
              <a:t>P(its) × P(water|its) ×  P(is|its water) </a:t>
            </a:r>
            <a:endParaRPr b="0" lang="en-US" sz="2800" spc="-1" strike="noStrike">
              <a:latin typeface="Arial"/>
            </a:endParaRPr>
          </a:p>
          <a:p>
            <a:pPr marL="343080" indent="-342000">
              <a:lnSpc>
                <a:spcPct val="100000"/>
              </a:lnSpc>
              <a:spcBef>
                <a:spcPts val="561"/>
              </a:spcBef>
            </a:pPr>
            <a:r>
              <a:rPr b="0" lang="en-US" sz="2800" spc="-1" strike="noStrike">
                <a:solidFill>
                  <a:srgbClr val="404040"/>
                </a:solidFill>
                <a:latin typeface="Calibri"/>
                <a:ea typeface="ＭＳ Ｐゴシック"/>
              </a:rPr>
              <a:t>         </a:t>
            </a:r>
            <a:r>
              <a:rPr b="0" lang="en-US" sz="2800" spc="-1" strike="noStrike">
                <a:solidFill>
                  <a:srgbClr val="404040"/>
                </a:solidFill>
                <a:latin typeface="Calibri"/>
                <a:ea typeface="ＭＳ Ｐゴシック"/>
              </a:rPr>
              <a:t>×  P(so|its water is) ×  P(transparent|its water is so)</a:t>
            </a:r>
            <a:endParaRPr b="0" lang="en-US" sz="2800" spc="-1" strike="noStrike">
              <a:latin typeface="Arial"/>
            </a:endParaRPr>
          </a:p>
        </p:txBody>
      </p:sp>
      <p:pic>
        <p:nvPicPr>
          <p:cNvPr id="142" name="" descr=""/>
          <p:cNvPicPr/>
          <p:nvPr/>
        </p:nvPicPr>
        <p:blipFill>
          <a:blip r:embed="rId1"/>
          <a:stretch/>
        </p:blipFill>
        <p:spPr>
          <a:xfrm>
            <a:off x="1295280" y="1803240"/>
            <a:ext cx="6552360" cy="977040"/>
          </a:xfrm>
          <a:prstGeom prst="rect">
            <a:avLst/>
          </a:prstGeom>
          <a:ln>
            <a:noFill/>
          </a:ln>
        </p:spPr>
      </p:pic>
    </p:spTree>
  </p:cSld>
  <mc:AlternateContent>
    <mc:Choice Requires="p14">
      <p:transition spd="slow" p14:dur="2000"/>
    </mc:Choice>
    <mc:Fallback>
      <p:transition spd="slow"/>
    </mc:Fallback>
  </mc:AlternateContent>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141">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41">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41">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Linear Interpolation</a:t>
            </a:r>
            <a:endParaRPr b="0" lang="en-US" sz="3200" spc="-1" strike="noStrike">
              <a:latin typeface="Arial"/>
            </a:endParaRPr>
          </a:p>
        </p:txBody>
      </p:sp>
      <p:sp>
        <p:nvSpPr>
          <p:cNvPr id="323" name="CustomShape 2"/>
          <p:cNvSpPr/>
          <p:nvPr/>
        </p:nvSpPr>
        <p:spPr>
          <a:xfrm>
            <a:off x="22860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Simple interpolation</a:t>
            </a:r>
            <a:endParaRPr b="0" lang="en-US" sz="2800" spc="-1" strike="noStrike">
              <a:latin typeface="Arial"/>
            </a:endParaRPr>
          </a:p>
          <a:p>
            <a:pPr>
              <a:lnSpc>
                <a:spcPct val="100000"/>
              </a:lnSpc>
              <a:spcBef>
                <a:spcPts val="561"/>
              </a:spcBef>
            </a:pPr>
            <a:endParaRPr b="0" lang="en-US" sz="2800" spc="-1" strike="noStrike">
              <a:latin typeface="Arial"/>
            </a:endParaRPr>
          </a:p>
          <a:p>
            <a:pPr>
              <a:lnSpc>
                <a:spcPct val="100000"/>
              </a:lnSpc>
              <a:spcBef>
                <a:spcPts val="561"/>
              </a:spcBef>
            </a:pPr>
            <a:endParaRPr b="0" lang="en-US" sz="28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Lambdas conditional on context:</a:t>
            </a:r>
            <a:endParaRPr b="0" lang="en-US" sz="2800" spc="-1" strike="noStrike">
              <a:latin typeface="Arial"/>
            </a:endParaRPr>
          </a:p>
        </p:txBody>
      </p:sp>
      <p:pic>
        <p:nvPicPr>
          <p:cNvPr id="324" name="Picture 4" descr=""/>
          <p:cNvPicPr/>
          <p:nvPr/>
        </p:nvPicPr>
        <p:blipFill>
          <a:blip r:embed="rId1"/>
          <a:stretch/>
        </p:blipFill>
        <p:spPr>
          <a:xfrm>
            <a:off x="2362320" y="1949400"/>
            <a:ext cx="3656520" cy="990360"/>
          </a:xfrm>
          <a:prstGeom prst="rect">
            <a:avLst/>
          </a:prstGeom>
          <a:ln w="9360">
            <a:noFill/>
          </a:ln>
        </p:spPr>
      </p:pic>
      <p:pic>
        <p:nvPicPr>
          <p:cNvPr id="325" name="Picture 5" descr="interp2"/>
          <p:cNvPicPr/>
          <p:nvPr/>
        </p:nvPicPr>
        <p:blipFill>
          <a:blip r:embed="rId2"/>
          <a:stretch/>
        </p:blipFill>
        <p:spPr>
          <a:xfrm>
            <a:off x="2590920" y="3486240"/>
            <a:ext cx="4991040" cy="1423440"/>
          </a:xfrm>
          <a:prstGeom prst="rect">
            <a:avLst/>
          </a:prstGeom>
          <a:ln w="9360">
            <a:noFill/>
          </a:ln>
        </p:spPr>
      </p:pic>
      <p:pic>
        <p:nvPicPr>
          <p:cNvPr id="326" name="Picture 6" descr=""/>
          <p:cNvPicPr/>
          <p:nvPr/>
        </p:nvPicPr>
        <p:blipFill>
          <a:blip r:embed="rId3"/>
          <a:stretch/>
        </p:blipFill>
        <p:spPr>
          <a:xfrm>
            <a:off x="7010280" y="2076120"/>
            <a:ext cx="1330560" cy="811080"/>
          </a:xfrm>
          <a:prstGeom prst="rect">
            <a:avLst/>
          </a:prstGeom>
          <a:ln w="9360">
            <a:noFill/>
          </a:ln>
        </p:spPr>
      </p:pic>
    </p:spTree>
  </p:cSld>
  <mc:AlternateContent>
    <mc:Choice Requires="p14">
      <p:transition spd="slow" p14:dur="2000"/>
    </mc:Choice>
    <mc:Fallback>
      <p:transition spd="slow"/>
    </mc:Fallback>
  </mc:AlternateContent>
  <p:timing>
    <p:tnLst>
      <p:par>
        <p:cTn id="447" dur="indefinite" restart="never" nodeType="tmRoot">
          <p:childTnLst>
            <p:seq>
              <p:cTn id="448" dur="indefinite" nodeType="mainSeq">
                <p:childTnLst>
                  <p:par>
                    <p:cTn id="449" fill="hold">
                      <p:stCondLst>
                        <p:cond delay="indefinite"/>
                      </p:stCondLst>
                      <p:childTnLst>
                        <p:par>
                          <p:cTn id="450" fill="hold">
                            <p:stCondLst>
                              <p:cond delay="0"/>
                            </p:stCondLst>
                            <p:childTnLst>
                              <p:par>
                                <p:cTn id="451" nodeType="clickEffect" fill="hold" presetClass="entr" presetID="1">
                                  <p:stCondLst>
                                    <p:cond delay="0"/>
                                  </p:stCondLst>
                                  <p:childTnLst>
                                    <p:set>
                                      <p:cBhvr>
                                        <p:cTn id="452" dur="1" fill="hold">
                                          <p:stCondLst>
                                            <p:cond delay="0"/>
                                          </p:stCondLst>
                                        </p:cTn>
                                        <p:tgtEl>
                                          <p:spTgt spid="323">
                                            <p:txEl>
                                              <p:pRg st="3" end="3"/>
                                            </p:txEl>
                                          </p:spTgt>
                                        </p:tgtEl>
                                        <p:attrNameLst>
                                          <p:attrName>style.visibility</p:attrName>
                                        </p:attrNameLst>
                                      </p:cBhvr>
                                      <p:to>
                                        <p:strVal val="visible"/>
                                      </p:to>
                                    </p:set>
                                  </p:childTnLst>
                                </p:cTn>
                              </p:par>
                              <p:par>
                                <p:cTn id="453" nodeType="withEffect" fill="hold" presetClass="entr" presetID="1">
                                  <p:stCondLst>
                                    <p:cond delay="0"/>
                                  </p:stCondLst>
                                  <p:childTnLst>
                                    <p:set>
                                      <p:cBhvr>
                                        <p:cTn id="454"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How to set the lambdas?</a:t>
            </a:r>
            <a:endParaRPr b="0" lang="en-US" sz="3200" spc="-1" strike="noStrike">
              <a:latin typeface="Arial"/>
            </a:endParaRPr>
          </a:p>
        </p:txBody>
      </p:sp>
      <p:sp>
        <p:nvSpPr>
          <p:cNvPr id="328" name="CustomShape 2"/>
          <p:cNvSpPr/>
          <p:nvPr/>
        </p:nvSpPr>
        <p:spPr>
          <a:xfrm>
            <a:off x="380880" y="1276200"/>
            <a:ext cx="8762040" cy="373284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Use a </a:t>
            </a:r>
            <a:r>
              <a:rPr b="1" lang="en-US" sz="2200" spc="-1" strike="noStrike">
                <a:solidFill>
                  <a:srgbClr val="000000"/>
                </a:solidFill>
                <a:latin typeface="Calibri"/>
                <a:ea typeface="ＭＳ Ｐゴシック"/>
              </a:rPr>
              <a:t>held-out</a:t>
            </a:r>
            <a:r>
              <a:rPr b="0" lang="en-US" sz="2200" spc="-1" strike="noStrike">
                <a:solidFill>
                  <a:srgbClr val="000000"/>
                </a:solidFill>
                <a:latin typeface="Calibri"/>
                <a:ea typeface="ＭＳ Ｐゴシック"/>
              </a:rPr>
              <a:t> corpus</a:t>
            </a:r>
            <a:endParaRPr b="0" lang="en-US" sz="2200" spc="-1" strike="noStrike">
              <a:latin typeface="Arial"/>
            </a:endParaRPr>
          </a:p>
          <a:p>
            <a:pPr>
              <a:lnSpc>
                <a:spcPct val="100000"/>
              </a:lnSpc>
              <a:spcBef>
                <a:spcPts val="479"/>
              </a:spcBef>
            </a:pPr>
            <a:endParaRPr b="0" lang="en-US" sz="2200" spc="-1" strike="noStrike">
              <a:latin typeface="Arial"/>
            </a:endParaRPr>
          </a:p>
          <a:p>
            <a:pPr>
              <a:lnSpc>
                <a:spcPct val="100000"/>
              </a:lnSpc>
              <a:spcBef>
                <a:spcPts val="479"/>
              </a:spcBef>
            </a:pPr>
            <a:endParaRPr b="0" lang="en-US" sz="2200" spc="-1" strike="noStrike">
              <a:latin typeface="Arial"/>
            </a:endParaRPr>
          </a:p>
          <a:p>
            <a:pPr marL="343080" indent="-34200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Choose λs to maximize the probability of held-out data:</a:t>
            </a:r>
            <a:endParaRPr b="0" lang="en-US" sz="2200" spc="-1" strike="noStrike">
              <a:latin typeface="Arial"/>
            </a:endParaRPr>
          </a:p>
          <a:p>
            <a:pPr lvl="1" marL="6858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Fix the N-gram probabilities (on the training data)</a:t>
            </a:r>
            <a:endParaRPr b="0" lang="en-US" sz="2200" spc="-1" strike="noStrike">
              <a:latin typeface="Arial"/>
            </a:endParaRPr>
          </a:p>
          <a:p>
            <a:pPr lvl="1" marL="685800" indent="-22752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Then search for λs that give largest probability to held-out set:</a:t>
            </a:r>
            <a:endParaRPr b="0" lang="en-US" sz="2200" spc="-1" strike="noStrike">
              <a:latin typeface="Arial"/>
            </a:endParaRPr>
          </a:p>
          <a:p>
            <a:pPr>
              <a:lnSpc>
                <a:spcPct val="100000"/>
              </a:lnSpc>
            </a:pPr>
            <a:endParaRPr b="0" lang="en-US" sz="2200" spc="-1" strike="noStrike">
              <a:latin typeface="Arial"/>
            </a:endParaRPr>
          </a:p>
        </p:txBody>
      </p:sp>
      <p:sp>
        <p:nvSpPr>
          <p:cNvPr id="329" name="CustomShape 3"/>
          <p:cNvSpPr/>
          <p:nvPr/>
        </p:nvSpPr>
        <p:spPr>
          <a:xfrm>
            <a:off x="533520" y="1733400"/>
            <a:ext cx="3504240" cy="761040"/>
          </a:xfrm>
          <a:prstGeom prst="round1Rect">
            <a:avLst>
              <a:gd name="adj" fmla="val 0"/>
            </a:avLst>
          </a:prstGeom>
          <a:solidFill>
            <a:schemeClr val="accent2">
              <a:lumMod val="60000"/>
              <a:lumOff val="40000"/>
            </a:schemeClr>
          </a:solidFill>
          <a:ln>
            <a:solidFill>
              <a:srgbClr val="a0001c"/>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2800" spc="-1" strike="noStrike">
                <a:solidFill>
                  <a:srgbClr val="ffffff"/>
                </a:solidFill>
                <a:latin typeface="Calibri"/>
                <a:ea typeface="ＭＳ Ｐゴシック"/>
              </a:rPr>
              <a:t>Training Data</a:t>
            </a:r>
            <a:endParaRPr b="0" lang="en-US" sz="2800" spc="-1" strike="noStrike">
              <a:latin typeface="Arial"/>
            </a:endParaRPr>
          </a:p>
        </p:txBody>
      </p:sp>
      <p:sp>
        <p:nvSpPr>
          <p:cNvPr id="330" name="CustomShape 4"/>
          <p:cNvSpPr/>
          <p:nvPr/>
        </p:nvSpPr>
        <p:spPr>
          <a:xfrm>
            <a:off x="4267080" y="1733400"/>
            <a:ext cx="1324080" cy="761040"/>
          </a:xfrm>
          <a:prstGeom prst="round1Rect">
            <a:avLst>
              <a:gd name="adj" fmla="val 0"/>
            </a:avLst>
          </a:prstGeom>
          <a:solidFill>
            <a:schemeClr val="bg2">
              <a:lumMod val="50000"/>
            </a:schemeClr>
          </a:solidFill>
          <a:ln>
            <a:solidFill>
              <a:srgbClr val="a0001c"/>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2000" spc="-1" strike="noStrike">
                <a:solidFill>
                  <a:srgbClr val="ffffff"/>
                </a:solidFill>
                <a:latin typeface="Calibri"/>
                <a:ea typeface="ＭＳ Ｐゴシック"/>
              </a:rPr>
              <a:t>Held-Out Data</a:t>
            </a:r>
            <a:endParaRPr b="0" lang="en-US" sz="2000" spc="-1" strike="noStrike">
              <a:latin typeface="Arial"/>
            </a:endParaRPr>
          </a:p>
        </p:txBody>
      </p:sp>
      <p:sp>
        <p:nvSpPr>
          <p:cNvPr id="331" name="CustomShape 5"/>
          <p:cNvSpPr/>
          <p:nvPr/>
        </p:nvSpPr>
        <p:spPr>
          <a:xfrm>
            <a:off x="5791320" y="1733400"/>
            <a:ext cx="1481400" cy="761040"/>
          </a:xfrm>
          <a:prstGeom prst="round1Rect">
            <a:avLst>
              <a:gd name="adj" fmla="val 0"/>
            </a:avLst>
          </a:prstGeom>
          <a:solidFill>
            <a:srgbClr val="3366ff"/>
          </a:solidFill>
          <a:ln>
            <a:solidFill>
              <a:srgbClr val="a0001c"/>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2400" spc="-1" strike="noStrike">
                <a:solidFill>
                  <a:srgbClr val="ffffff"/>
                </a:solidFill>
                <a:latin typeface="Calibri"/>
                <a:ea typeface="ＭＳ Ｐゴシック"/>
              </a:rPr>
              <a:t>Test </a:t>
            </a:r>
            <a:endParaRPr b="0" lang="en-US" sz="2400" spc="-1" strike="noStrike">
              <a:latin typeface="Arial"/>
            </a:endParaRPr>
          </a:p>
          <a:p>
            <a:pPr algn="ctr">
              <a:lnSpc>
                <a:spcPct val="100000"/>
              </a:lnSpc>
            </a:pPr>
            <a:r>
              <a:rPr b="0" lang="en-US" sz="2400" spc="-1" strike="noStrike">
                <a:solidFill>
                  <a:srgbClr val="ffffff"/>
                </a:solidFill>
                <a:latin typeface="Calibri"/>
                <a:ea typeface="ＭＳ Ｐゴシック"/>
              </a:rPr>
              <a:t>Data</a:t>
            </a:r>
            <a:endParaRPr b="0" lang="en-US" sz="2400" spc="-1" strike="noStrike">
              <a:latin typeface="Arial"/>
            </a:endParaRPr>
          </a:p>
        </p:txBody>
      </p:sp>
      <p:pic>
        <p:nvPicPr>
          <p:cNvPr id="332" name="" descr=""/>
          <p:cNvPicPr/>
          <p:nvPr/>
        </p:nvPicPr>
        <p:blipFill>
          <a:blip r:embed="rId1"/>
          <a:stretch/>
        </p:blipFill>
        <p:spPr>
          <a:xfrm>
            <a:off x="1219320" y="4165560"/>
            <a:ext cx="6717600" cy="77400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Unknown words: Open versus closed vocabulary tasks</a:t>
            </a:r>
            <a:endParaRPr b="0" lang="en-US" sz="3200" spc="-1" strike="noStrike">
              <a:latin typeface="Arial"/>
            </a:endParaRPr>
          </a:p>
        </p:txBody>
      </p:sp>
      <p:sp>
        <p:nvSpPr>
          <p:cNvPr id="334" name="CustomShape 2"/>
          <p:cNvSpPr/>
          <p:nvPr/>
        </p:nvSpPr>
        <p:spPr>
          <a:xfrm>
            <a:off x="304920" y="120024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90000"/>
              </a:lnSpc>
              <a:spcBef>
                <a:spcPts val="400"/>
              </a:spcBef>
              <a:buClr>
                <a:srgbClr val="cc0000"/>
              </a:buClr>
              <a:buFont typeface="Times"/>
              <a:buChar char="•"/>
            </a:pPr>
            <a:r>
              <a:rPr b="0" lang="en-US" sz="1800" spc="-1" strike="noStrike">
                <a:solidFill>
                  <a:srgbClr val="000000"/>
                </a:solidFill>
                <a:latin typeface="Calibri"/>
                <a:ea typeface="ＭＳ Ｐゴシック"/>
              </a:rPr>
              <a:t>If we know all the words in advanced</a:t>
            </a:r>
            <a:endParaRPr b="0" lang="en-US" sz="1800" spc="-1" strike="noStrike">
              <a:latin typeface="Arial"/>
            </a:endParaRPr>
          </a:p>
          <a:p>
            <a:pPr lvl="1" marL="685800" indent="-227520">
              <a:lnSpc>
                <a:spcPct val="90000"/>
              </a:lnSpc>
              <a:spcBef>
                <a:spcPts val="360"/>
              </a:spcBef>
              <a:buClr>
                <a:srgbClr val="000000"/>
              </a:buClr>
              <a:buFont typeface="Times"/>
              <a:buChar char="•"/>
            </a:pPr>
            <a:r>
              <a:rPr b="0" lang="en-US" sz="1600" spc="-1" strike="noStrike">
                <a:solidFill>
                  <a:srgbClr val="000000"/>
                </a:solidFill>
                <a:latin typeface="Calibri"/>
                <a:ea typeface="ＭＳ Ｐゴシック"/>
              </a:rPr>
              <a:t>Vocabulary V is fixed</a:t>
            </a:r>
            <a:endParaRPr b="0" lang="en-US" sz="1600" spc="-1" strike="noStrike">
              <a:latin typeface="Arial"/>
            </a:endParaRPr>
          </a:p>
          <a:p>
            <a:pPr lvl="1" marL="685800" indent="-227520">
              <a:lnSpc>
                <a:spcPct val="90000"/>
              </a:lnSpc>
              <a:spcBef>
                <a:spcPts val="360"/>
              </a:spcBef>
              <a:buClr>
                <a:srgbClr val="000000"/>
              </a:buClr>
              <a:buFont typeface="Times"/>
              <a:buChar char="•"/>
            </a:pPr>
            <a:r>
              <a:rPr b="0" lang="en-US" sz="1600" spc="-1" strike="noStrike">
                <a:solidFill>
                  <a:srgbClr val="000000"/>
                </a:solidFill>
                <a:latin typeface="Calibri"/>
                <a:ea typeface="ＭＳ Ｐゴシック"/>
              </a:rPr>
              <a:t>Closed vocabulary task</a:t>
            </a:r>
            <a:endParaRPr b="0" lang="en-US" sz="1600" spc="-1" strike="noStrike">
              <a:latin typeface="Arial"/>
            </a:endParaRPr>
          </a:p>
          <a:p>
            <a:pPr marL="343080" indent="-342000">
              <a:lnSpc>
                <a:spcPct val="90000"/>
              </a:lnSpc>
              <a:spcBef>
                <a:spcPts val="400"/>
              </a:spcBef>
              <a:buClr>
                <a:srgbClr val="cc0000"/>
              </a:buClr>
              <a:buFont typeface="Times"/>
              <a:buChar char="•"/>
            </a:pPr>
            <a:r>
              <a:rPr b="0" lang="en-US" sz="1800" spc="-1" strike="noStrike">
                <a:solidFill>
                  <a:srgbClr val="000000"/>
                </a:solidFill>
                <a:latin typeface="Calibri"/>
                <a:ea typeface="ＭＳ Ｐゴシック"/>
              </a:rPr>
              <a:t>Often we don’t know this</a:t>
            </a:r>
            <a:endParaRPr b="0" lang="en-US" sz="1800" spc="-1" strike="noStrike">
              <a:latin typeface="Arial"/>
            </a:endParaRPr>
          </a:p>
          <a:p>
            <a:pPr lvl="1" marL="685800" indent="-227520">
              <a:lnSpc>
                <a:spcPct val="90000"/>
              </a:lnSpc>
              <a:spcBef>
                <a:spcPts val="360"/>
              </a:spcBef>
              <a:buClr>
                <a:srgbClr val="000000"/>
              </a:buClr>
              <a:buFont typeface="Times"/>
              <a:buChar char="•"/>
            </a:pPr>
            <a:r>
              <a:rPr b="1" lang="en-US" sz="1600" spc="-1" strike="noStrike">
                <a:solidFill>
                  <a:srgbClr val="000000"/>
                </a:solidFill>
                <a:latin typeface="Calibri"/>
                <a:ea typeface="ＭＳ Ｐゴシック"/>
              </a:rPr>
              <a:t>Out Of Vocabulary</a:t>
            </a:r>
            <a:r>
              <a:rPr b="0" lang="en-US" sz="1600" spc="-1" strike="noStrike">
                <a:solidFill>
                  <a:srgbClr val="000000"/>
                </a:solidFill>
                <a:latin typeface="Calibri"/>
                <a:ea typeface="ＭＳ Ｐゴシック"/>
              </a:rPr>
              <a:t> = OOV words</a:t>
            </a:r>
            <a:endParaRPr b="0" lang="en-US" sz="1600" spc="-1" strike="noStrike">
              <a:latin typeface="Arial"/>
            </a:endParaRPr>
          </a:p>
          <a:p>
            <a:pPr lvl="1" marL="685800" indent="-227520">
              <a:lnSpc>
                <a:spcPct val="90000"/>
              </a:lnSpc>
              <a:spcBef>
                <a:spcPts val="360"/>
              </a:spcBef>
              <a:buClr>
                <a:srgbClr val="000000"/>
              </a:buClr>
              <a:buFont typeface="Times"/>
              <a:buChar char="•"/>
            </a:pPr>
            <a:r>
              <a:rPr b="0" lang="en-US" sz="1600" spc="-1" strike="noStrike">
                <a:solidFill>
                  <a:srgbClr val="000000"/>
                </a:solidFill>
                <a:latin typeface="Calibri"/>
                <a:ea typeface="ＭＳ Ｐゴシック"/>
              </a:rPr>
              <a:t>Open vocabulary task</a:t>
            </a:r>
            <a:endParaRPr b="0" lang="en-US" sz="1600" spc="-1" strike="noStrike">
              <a:latin typeface="Arial"/>
            </a:endParaRPr>
          </a:p>
          <a:p>
            <a:pPr marL="343080" indent="-342000">
              <a:lnSpc>
                <a:spcPct val="90000"/>
              </a:lnSpc>
              <a:spcBef>
                <a:spcPts val="400"/>
              </a:spcBef>
              <a:buClr>
                <a:srgbClr val="cc0000"/>
              </a:buClr>
              <a:buFont typeface="Times"/>
              <a:buChar char="•"/>
            </a:pPr>
            <a:r>
              <a:rPr b="0" lang="en-US" sz="1800" spc="-1" strike="noStrike">
                <a:solidFill>
                  <a:srgbClr val="000000"/>
                </a:solidFill>
                <a:latin typeface="Calibri"/>
                <a:ea typeface="ＭＳ Ｐゴシック"/>
              </a:rPr>
              <a:t>Instead: create an unknown word token &lt;UNK&gt;</a:t>
            </a:r>
            <a:endParaRPr b="0" lang="en-US" sz="1800" spc="-1" strike="noStrike">
              <a:latin typeface="Arial"/>
            </a:endParaRPr>
          </a:p>
          <a:p>
            <a:pPr lvl="1" marL="685800" indent="-227520">
              <a:lnSpc>
                <a:spcPct val="90000"/>
              </a:lnSpc>
              <a:spcBef>
                <a:spcPts val="360"/>
              </a:spcBef>
              <a:buClr>
                <a:srgbClr val="000000"/>
              </a:buClr>
              <a:buFont typeface="Times"/>
              <a:buChar char="•"/>
            </a:pPr>
            <a:r>
              <a:rPr b="0" lang="en-US" sz="1600" spc="-1" strike="noStrike">
                <a:solidFill>
                  <a:srgbClr val="000000"/>
                </a:solidFill>
                <a:latin typeface="Calibri"/>
                <a:ea typeface="ＭＳ Ｐゴシック"/>
              </a:rPr>
              <a:t>Training of &lt;UNK&gt; probabilities</a:t>
            </a:r>
            <a:endParaRPr b="0" lang="en-US" sz="1600" spc="-1" strike="noStrike">
              <a:latin typeface="Arial"/>
            </a:endParaRPr>
          </a:p>
          <a:p>
            <a:pPr lvl="2" marL="1028880" indent="-227520">
              <a:lnSpc>
                <a:spcPct val="90000"/>
              </a:lnSpc>
              <a:spcBef>
                <a:spcPts val="320"/>
              </a:spcBef>
              <a:buClr>
                <a:srgbClr val="cc0000"/>
              </a:buClr>
              <a:buFont typeface="Times"/>
              <a:buChar char="•"/>
            </a:pPr>
            <a:r>
              <a:rPr b="0" lang="en-US" sz="1500" spc="-1" strike="noStrike">
                <a:solidFill>
                  <a:srgbClr val="000000"/>
                </a:solidFill>
                <a:latin typeface="Calibri"/>
                <a:ea typeface="ＭＳ Ｐゴシック"/>
              </a:rPr>
              <a:t>Create a fixed lexicon L of size V</a:t>
            </a:r>
            <a:endParaRPr b="0" lang="en-US" sz="1500" spc="-1" strike="noStrike">
              <a:latin typeface="Arial"/>
            </a:endParaRPr>
          </a:p>
          <a:p>
            <a:pPr lvl="2" marL="1028880" indent="-227520">
              <a:lnSpc>
                <a:spcPct val="90000"/>
              </a:lnSpc>
              <a:spcBef>
                <a:spcPts val="320"/>
              </a:spcBef>
              <a:buClr>
                <a:srgbClr val="cc0000"/>
              </a:buClr>
              <a:buFont typeface="Times"/>
              <a:buChar char="•"/>
            </a:pPr>
            <a:r>
              <a:rPr b="0" lang="en-US" sz="1500" spc="-1" strike="noStrike">
                <a:solidFill>
                  <a:srgbClr val="000000"/>
                </a:solidFill>
                <a:latin typeface="Calibri"/>
                <a:ea typeface="ＭＳ Ｐゴシック"/>
              </a:rPr>
              <a:t>At text normalization phase, any training word not in L changed to  &lt;UNK&gt;</a:t>
            </a:r>
            <a:endParaRPr b="0" lang="en-US" sz="1500" spc="-1" strike="noStrike">
              <a:latin typeface="Arial"/>
            </a:endParaRPr>
          </a:p>
          <a:p>
            <a:pPr lvl="2" marL="1028880" indent="-227520">
              <a:lnSpc>
                <a:spcPct val="90000"/>
              </a:lnSpc>
              <a:spcBef>
                <a:spcPts val="320"/>
              </a:spcBef>
              <a:buClr>
                <a:srgbClr val="cc0000"/>
              </a:buClr>
              <a:buFont typeface="Times"/>
              <a:buChar char="•"/>
            </a:pPr>
            <a:r>
              <a:rPr b="0" lang="en-US" sz="1500" spc="-1" strike="noStrike">
                <a:solidFill>
                  <a:srgbClr val="000000"/>
                </a:solidFill>
                <a:latin typeface="Calibri"/>
                <a:ea typeface="ＭＳ Ｐゴシック"/>
              </a:rPr>
              <a:t>Now we train its probabilities like a normal word</a:t>
            </a:r>
            <a:endParaRPr b="0" lang="en-US" sz="1500" spc="-1" strike="noStrike">
              <a:latin typeface="Arial"/>
            </a:endParaRPr>
          </a:p>
          <a:p>
            <a:pPr lvl="1" marL="685800" indent="-227520">
              <a:lnSpc>
                <a:spcPct val="90000"/>
              </a:lnSpc>
              <a:spcBef>
                <a:spcPts val="360"/>
              </a:spcBef>
              <a:buClr>
                <a:srgbClr val="000000"/>
              </a:buClr>
              <a:buFont typeface="Times"/>
              <a:buChar char="•"/>
            </a:pPr>
            <a:r>
              <a:rPr b="0" lang="en-US" sz="1600" spc="-1" strike="noStrike">
                <a:solidFill>
                  <a:srgbClr val="000000"/>
                </a:solidFill>
                <a:latin typeface="Calibri"/>
                <a:ea typeface="ＭＳ Ｐゴシック"/>
              </a:rPr>
              <a:t>At decoding time</a:t>
            </a:r>
            <a:endParaRPr b="0" lang="en-US" sz="1600" spc="-1" strike="noStrike">
              <a:latin typeface="Arial"/>
            </a:endParaRPr>
          </a:p>
          <a:p>
            <a:pPr lvl="2" marL="1028880" indent="-227520">
              <a:lnSpc>
                <a:spcPct val="90000"/>
              </a:lnSpc>
              <a:spcBef>
                <a:spcPts val="320"/>
              </a:spcBef>
              <a:buClr>
                <a:srgbClr val="cc0000"/>
              </a:buClr>
              <a:buFont typeface="Times"/>
              <a:buChar char="•"/>
            </a:pPr>
            <a:r>
              <a:rPr b="0" lang="en-US" sz="1500" spc="-1" strike="noStrike">
                <a:solidFill>
                  <a:srgbClr val="000000"/>
                </a:solidFill>
                <a:latin typeface="Calibri"/>
                <a:ea typeface="ＭＳ Ｐゴシック"/>
              </a:rPr>
              <a:t>If text input: Use UNK probabilities for any word not in training</a:t>
            </a:r>
            <a:endParaRPr b="0" lang="en-US" sz="15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Huge web-scale n-grams</a:t>
            </a:r>
            <a:endParaRPr b="0" lang="en-US" sz="3200" spc="-1" strike="noStrike">
              <a:latin typeface="Arial"/>
            </a:endParaRPr>
          </a:p>
        </p:txBody>
      </p:sp>
      <p:sp>
        <p:nvSpPr>
          <p:cNvPr id="336" name="CustomShape 2"/>
          <p:cNvSpPr/>
          <p:nvPr/>
        </p:nvSpPr>
        <p:spPr>
          <a:xfrm>
            <a:off x="304920" y="127620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90000"/>
              </a:lnSpc>
              <a:spcBef>
                <a:spcPts val="479"/>
              </a:spcBef>
              <a:buClr>
                <a:srgbClr val="cc0000"/>
              </a:buClr>
              <a:buFont typeface="Times"/>
              <a:buChar char="•"/>
            </a:pPr>
            <a:r>
              <a:rPr b="0" lang="en-US" sz="2200" spc="-1" strike="noStrike">
                <a:solidFill>
                  <a:srgbClr val="000000"/>
                </a:solidFill>
                <a:latin typeface="Calibri"/>
                <a:ea typeface="ＭＳ Ｐゴシック"/>
              </a:rPr>
              <a:t>How to deal with, e.g., Google N-gram corpus</a:t>
            </a:r>
            <a:endParaRPr b="0" lang="en-US" sz="2200" spc="-1" strike="noStrike">
              <a:latin typeface="Arial"/>
            </a:endParaRPr>
          </a:p>
          <a:p>
            <a:pPr marL="343080" indent="-342000">
              <a:lnSpc>
                <a:spcPct val="90000"/>
              </a:lnSpc>
              <a:spcBef>
                <a:spcPts val="479"/>
              </a:spcBef>
              <a:buClr>
                <a:srgbClr val="cc0000"/>
              </a:buClr>
              <a:buFont typeface="Times"/>
              <a:buChar char="•"/>
            </a:pPr>
            <a:r>
              <a:rPr b="0" lang="en-US" sz="2200" spc="-1" strike="noStrike">
                <a:solidFill>
                  <a:srgbClr val="000000"/>
                </a:solidFill>
                <a:latin typeface="Calibri"/>
                <a:ea typeface="ＭＳ Ｐゴシック"/>
              </a:rPr>
              <a:t>Pruning</a:t>
            </a:r>
            <a:endParaRPr b="0" lang="en-US" sz="2200" spc="-1" strike="noStrike">
              <a:latin typeface="Arial"/>
            </a:endParaRPr>
          </a:p>
          <a:p>
            <a:pPr lvl="1" marL="685800" indent="-227520">
              <a:lnSpc>
                <a:spcPct val="90000"/>
              </a:lnSpc>
              <a:spcBef>
                <a:spcPts val="400"/>
              </a:spcBef>
              <a:buClr>
                <a:srgbClr val="000000"/>
              </a:buClr>
              <a:buFont typeface="Times"/>
              <a:buChar char="•"/>
            </a:pPr>
            <a:r>
              <a:rPr b="0" lang="en-US" sz="1800" spc="-1" strike="noStrike">
                <a:solidFill>
                  <a:srgbClr val="000000"/>
                </a:solidFill>
                <a:latin typeface="Calibri"/>
                <a:ea typeface="ＭＳ Ｐゴシック"/>
              </a:rPr>
              <a:t>Only store N-grams with count &gt; threshold.</a:t>
            </a:r>
            <a:endParaRPr b="0" lang="en-US" sz="1800" spc="-1" strike="noStrike">
              <a:latin typeface="Arial"/>
            </a:endParaRPr>
          </a:p>
          <a:p>
            <a:pPr lvl="2" marL="1028880" indent="-227520">
              <a:lnSpc>
                <a:spcPct val="90000"/>
              </a:lnSpc>
              <a:spcBef>
                <a:spcPts val="400"/>
              </a:spcBef>
              <a:buClr>
                <a:srgbClr val="cc0000"/>
              </a:buClr>
              <a:buFont typeface="Times"/>
              <a:buChar char="•"/>
            </a:pPr>
            <a:r>
              <a:rPr b="0" lang="en-US" sz="1800" spc="-1" strike="noStrike">
                <a:solidFill>
                  <a:srgbClr val="000000"/>
                </a:solidFill>
                <a:latin typeface="Calibri"/>
                <a:ea typeface="ＭＳ Ｐゴシック"/>
              </a:rPr>
              <a:t>Remove singletons of higher-order n-grams</a:t>
            </a:r>
            <a:endParaRPr b="0" lang="en-US" sz="1800" spc="-1" strike="noStrike">
              <a:latin typeface="Arial"/>
            </a:endParaRPr>
          </a:p>
          <a:p>
            <a:pPr lvl="1" marL="685800" indent="-227520">
              <a:lnSpc>
                <a:spcPct val="90000"/>
              </a:lnSpc>
              <a:spcBef>
                <a:spcPts val="400"/>
              </a:spcBef>
              <a:buClr>
                <a:srgbClr val="000000"/>
              </a:buClr>
              <a:buFont typeface="Times"/>
              <a:buChar char="•"/>
            </a:pPr>
            <a:r>
              <a:rPr b="0" lang="en-US" sz="1800" spc="-1" strike="noStrike">
                <a:solidFill>
                  <a:srgbClr val="000000"/>
                </a:solidFill>
                <a:latin typeface="Calibri"/>
                <a:ea typeface="ＭＳ Ｐゴシック"/>
              </a:rPr>
              <a:t>Entropy-based pruning</a:t>
            </a:r>
            <a:endParaRPr b="0" lang="en-US" sz="1800" spc="-1" strike="noStrike">
              <a:latin typeface="Arial"/>
            </a:endParaRPr>
          </a:p>
          <a:p>
            <a:pPr marL="343080" indent="-342000">
              <a:lnSpc>
                <a:spcPct val="90000"/>
              </a:lnSpc>
              <a:spcBef>
                <a:spcPts val="479"/>
              </a:spcBef>
              <a:buClr>
                <a:srgbClr val="cc0000"/>
              </a:buClr>
              <a:buFont typeface="Times"/>
              <a:buChar char="•"/>
            </a:pPr>
            <a:r>
              <a:rPr b="0" lang="en-US" sz="2200" spc="-1" strike="noStrike">
                <a:solidFill>
                  <a:srgbClr val="000000"/>
                </a:solidFill>
                <a:latin typeface="Calibri"/>
                <a:ea typeface="ＭＳ Ｐゴシック"/>
              </a:rPr>
              <a:t>Efficiency</a:t>
            </a:r>
            <a:endParaRPr b="0" lang="en-US" sz="2200" spc="-1" strike="noStrike">
              <a:latin typeface="Arial"/>
            </a:endParaRPr>
          </a:p>
          <a:p>
            <a:pPr lvl="1" marL="685800" indent="-227520">
              <a:lnSpc>
                <a:spcPct val="90000"/>
              </a:lnSpc>
              <a:spcBef>
                <a:spcPts val="400"/>
              </a:spcBef>
              <a:buClr>
                <a:srgbClr val="000000"/>
              </a:buClr>
              <a:buFont typeface="Times"/>
              <a:buChar char="•"/>
            </a:pPr>
            <a:r>
              <a:rPr b="0" lang="en-US" sz="1800" spc="-1" strike="noStrike">
                <a:solidFill>
                  <a:srgbClr val="000000"/>
                </a:solidFill>
                <a:latin typeface="Calibri"/>
                <a:ea typeface="ＭＳ Ｐゴシック"/>
              </a:rPr>
              <a:t>Efficient data structures like tries</a:t>
            </a:r>
            <a:endParaRPr b="0" lang="en-US" sz="1800" spc="-1" strike="noStrike">
              <a:latin typeface="Arial"/>
            </a:endParaRPr>
          </a:p>
          <a:p>
            <a:pPr lvl="1" marL="685800" indent="-227520">
              <a:lnSpc>
                <a:spcPct val="90000"/>
              </a:lnSpc>
              <a:spcBef>
                <a:spcPts val="400"/>
              </a:spcBef>
              <a:buClr>
                <a:srgbClr val="000000"/>
              </a:buClr>
              <a:buFont typeface="Times"/>
              <a:buChar char="•"/>
            </a:pPr>
            <a:r>
              <a:rPr b="0" lang="en-US" sz="1800" spc="-1" strike="noStrike">
                <a:solidFill>
                  <a:srgbClr val="000000"/>
                </a:solidFill>
                <a:latin typeface="Calibri"/>
                <a:ea typeface="ＭＳ Ｐゴシック"/>
              </a:rPr>
              <a:t>Bloom filters: approximate language models</a:t>
            </a:r>
            <a:endParaRPr b="0" lang="en-US" sz="1800" spc="-1" strike="noStrike">
              <a:latin typeface="Arial"/>
            </a:endParaRPr>
          </a:p>
          <a:p>
            <a:pPr lvl="1" marL="685800" indent="-227520">
              <a:lnSpc>
                <a:spcPct val="90000"/>
              </a:lnSpc>
              <a:spcBef>
                <a:spcPts val="400"/>
              </a:spcBef>
              <a:buClr>
                <a:srgbClr val="000000"/>
              </a:buClr>
              <a:buFont typeface="Times"/>
              <a:buChar char="•"/>
            </a:pPr>
            <a:r>
              <a:rPr b="0" lang="en-US" sz="1800" spc="-1" strike="noStrike">
                <a:solidFill>
                  <a:srgbClr val="000000"/>
                </a:solidFill>
                <a:latin typeface="Calibri"/>
                <a:ea typeface="ＭＳ Ｐゴシック"/>
              </a:rPr>
              <a:t>Store words as indexes, not strings</a:t>
            </a:r>
            <a:endParaRPr b="0" lang="en-US" sz="1800" spc="-1" strike="noStrike">
              <a:latin typeface="Arial"/>
            </a:endParaRPr>
          </a:p>
          <a:p>
            <a:pPr lvl="2" marL="1028880" indent="-227520">
              <a:lnSpc>
                <a:spcPct val="90000"/>
              </a:lnSpc>
              <a:spcBef>
                <a:spcPts val="400"/>
              </a:spcBef>
              <a:buClr>
                <a:srgbClr val="cc0000"/>
              </a:buClr>
              <a:buFont typeface="Times"/>
              <a:buChar char="•"/>
            </a:pPr>
            <a:r>
              <a:rPr b="0" lang="en-US" sz="1800" spc="-1" strike="noStrike">
                <a:solidFill>
                  <a:srgbClr val="000000"/>
                </a:solidFill>
                <a:latin typeface="Calibri"/>
                <a:ea typeface="ＭＳ Ｐゴシック"/>
              </a:rPr>
              <a:t>Use Huffman coding to fit large numbers of words into two bytes</a:t>
            </a:r>
            <a:endParaRPr b="0" lang="en-US" sz="1800" spc="-1" strike="noStrike">
              <a:latin typeface="Arial"/>
            </a:endParaRPr>
          </a:p>
          <a:p>
            <a:pPr lvl="1" marL="685800" indent="-227520">
              <a:lnSpc>
                <a:spcPct val="90000"/>
              </a:lnSpc>
              <a:spcBef>
                <a:spcPts val="400"/>
              </a:spcBef>
              <a:buClr>
                <a:srgbClr val="000000"/>
              </a:buClr>
              <a:buFont typeface="Times"/>
              <a:buChar char="•"/>
            </a:pPr>
            <a:r>
              <a:rPr b="0" lang="en-US" sz="1800" spc="-1" strike="noStrike">
                <a:solidFill>
                  <a:srgbClr val="000000"/>
                </a:solidFill>
                <a:latin typeface="Calibri"/>
                <a:ea typeface="ＭＳ Ｐゴシック"/>
              </a:rPr>
              <a:t>Quantize probabilities (4-8 bits instead of 8-byte float)</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455" dur="indefinite" restart="never" nodeType="tmRoot">
          <p:childTnLst>
            <p:seq>
              <p:cTn id="456" dur="indefinite" nodeType="mainSeq">
                <p:childTnLst>
                  <p:par>
                    <p:cTn id="457" fill="hold">
                      <p:stCondLst>
                        <p:cond delay="indefinite"/>
                      </p:stCondLst>
                      <p:childTnLst>
                        <p:par>
                          <p:cTn id="458" fill="hold">
                            <p:stCondLst>
                              <p:cond delay="0"/>
                            </p:stCondLst>
                            <p:childTnLst>
                              <p:par>
                                <p:cTn id="459" nodeType="clickEffect" fill="hold" presetClass="entr" presetID="1">
                                  <p:stCondLst>
                                    <p:cond delay="0"/>
                                  </p:stCondLst>
                                  <p:childTnLst>
                                    <p:set>
                                      <p:cBhvr>
                                        <p:cTn id="460" dur="1" fill="hold">
                                          <p:stCondLst>
                                            <p:cond delay="0"/>
                                          </p:stCondLst>
                                        </p:cTn>
                                        <p:tgtEl>
                                          <p:spTgt spid="336">
                                            <p:txEl>
                                              <p:pRg st="0" end="0"/>
                                            </p:txEl>
                                          </p:spTgt>
                                        </p:tgtEl>
                                        <p:attrNameLst>
                                          <p:attrName>style.visibility</p:attrName>
                                        </p:attrNameLst>
                                      </p:cBhvr>
                                      <p:to>
                                        <p:strVal val="visible"/>
                                      </p:to>
                                    </p:set>
                                  </p:childTnLst>
                                </p:cTn>
                              </p:par>
                            </p:childTnLst>
                          </p:cTn>
                        </p:par>
                      </p:childTnLst>
                    </p:cTn>
                  </p:par>
                  <p:par>
                    <p:cTn id="461" fill="hold">
                      <p:stCondLst>
                        <p:cond delay="indefinite"/>
                      </p:stCondLst>
                      <p:childTnLst>
                        <p:par>
                          <p:cTn id="462" fill="hold">
                            <p:stCondLst>
                              <p:cond delay="0"/>
                            </p:stCondLst>
                            <p:childTnLst>
                              <p:par>
                                <p:cTn id="463" nodeType="clickEffect" fill="hold" presetClass="entr" presetID="1">
                                  <p:stCondLst>
                                    <p:cond delay="0"/>
                                  </p:stCondLst>
                                  <p:childTnLst>
                                    <p:set>
                                      <p:cBhvr>
                                        <p:cTn id="464" dur="1" fill="hold">
                                          <p:stCondLst>
                                            <p:cond delay="0"/>
                                          </p:stCondLst>
                                        </p:cTn>
                                        <p:tgtEl>
                                          <p:spTgt spid="336">
                                            <p:txEl>
                                              <p:pRg st="1" end="1"/>
                                            </p:txEl>
                                          </p:spTgt>
                                        </p:tgtEl>
                                        <p:attrNameLst>
                                          <p:attrName>style.visibility</p:attrName>
                                        </p:attrNameLst>
                                      </p:cBhvr>
                                      <p:to>
                                        <p:strVal val="visible"/>
                                      </p:to>
                                    </p:set>
                                  </p:childTnLst>
                                </p:cTn>
                              </p:par>
                              <p:par>
                                <p:cTn id="465" nodeType="withEffect" fill="hold" presetClass="entr" presetID="1">
                                  <p:stCondLst>
                                    <p:cond delay="0"/>
                                  </p:stCondLst>
                                  <p:childTnLst>
                                    <p:set>
                                      <p:cBhvr>
                                        <p:cTn id="466" dur="1" fill="hold">
                                          <p:stCondLst>
                                            <p:cond delay="0"/>
                                          </p:stCondLst>
                                        </p:cTn>
                                        <p:tgtEl>
                                          <p:spTgt spid="336">
                                            <p:txEl>
                                              <p:pRg st="2" end="2"/>
                                            </p:txEl>
                                          </p:spTgt>
                                        </p:tgtEl>
                                        <p:attrNameLst>
                                          <p:attrName>style.visibility</p:attrName>
                                        </p:attrNameLst>
                                      </p:cBhvr>
                                      <p:to>
                                        <p:strVal val="visible"/>
                                      </p:to>
                                    </p:set>
                                  </p:childTnLst>
                                </p:cTn>
                              </p:par>
                              <p:par>
                                <p:cTn id="467" nodeType="withEffect" fill="hold" presetClass="entr" presetID="1">
                                  <p:stCondLst>
                                    <p:cond delay="0"/>
                                  </p:stCondLst>
                                  <p:childTnLst>
                                    <p:set>
                                      <p:cBhvr>
                                        <p:cTn id="468" dur="1" fill="hold">
                                          <p:stCondLst>
                                            <p:cond delay="0"/>
                                          </p:stCondLst>
                                        </p:cTn>
                                        <p:tgtEl>
                                          <p:spTgt spid="336">
                                            <p:txEl>
                                              <p:pRg st="3" end="3"/>
                                            </p:txEl>
                                          </p:spTgt>
                                        </p:tgtEl>
                                        <p:attrNameLst>
                                          <p:attrName>style.visibility</p:attrName>
                                        </p:attrNameLst>
                                      </p:cBhvr>
                                      <p:to>
                                        <p:strVal val="visible"/>
                                      </p:to>
                                    </p:set>
                                  </p:childTnLst>
                                </p:cTn>
                              </p:par>
                              <p:par>
                                <p:cTn id="469" nodeType="withEffect" fill="hold" presetClass="entr" presetID="1">
                                  <p:stCondLst>
                                    <p:cond delay="0"/>
                                  </p:stCondLst>
                                  <p:childTnLst>
                                    <p:set>
                                      <p:cBhvr>
                                        <p:cTn id="470" dur="1" fill="hold">
                                          <p:stCondLst>
                                            <p:cond delay="0"/>
                                          </p:stCondLst>
                                        </p:cTn>
                                        <p:tgtEl>
                                          <p:spTgt spid="336">
                                            <p:txEl>
                                              <p:pRg st="4" end="4"/>
                                            </p:txEl>
                                          </p:spTgt>
                                        </p:tgtEl>
                                        <p:attrNameLst>
                                          <p:attrName>style.visibility</p:attrName>
                                        </p:attrNameLst>
                                      </p:cBhvr>
                                      <p:to>
                                        <p:strVal val="visible"/>
                                      </p:to>
                                    </p:set>
                                  </p:childTnLst>
                                </p:cTn>
                              </p:par>
                            </p:childTnLst>
                          </p:cTn>
                        </p:par>
                      </p:childTnLst>
                    </p:cTn>
                  </p:par>
                  <p:par>
                    <p:cTn id="471" fill="hold">
                      <p:stCondLst>
                        <p:cond delay="indefinite"/>
                      </p:stCondLst>
                      <p:childTnLst>
                        <p:par>
                          <p:cTn id="472" fill="hold">
                            <p:stCondLst>
                              <p:cond delay="0"/>
                            </p:stCondLst>
                            <p:childTnLst>
                              <p:par>
                                <p:cTn id="473" nodeType="clickEffect" fill="hold" presetClass="entr" presetID="1">
                                  <p:stCondLst>
                                    <p:cond delay="0"/>
                                  </p:stCondLst>
                                  <p:childTnLst>
                                    <p:set>
                                      <p:cBhvr>
                                        <p:cTn id="474" dur="1" fill="hold">
                                          <p:stCondLst>
                                            <p:cond delay="0"/>
                                          </p:stCondLst>
                                        </p:cTn>
                                        <p:tgtEl>
                                          <p:spTgt spid="336">
                                            <p:txEl>
                                              <p:pRg st="5" end="5"/>
                                            </p:txEl>
                                          </p:spTgt>
                                        </p:tgtEl>
                                        <p:attrNameLst>
                                          <p:attrName>style.visibility</p:attrName>
                                        </p:attrNameLst>
                                      </p:cBhvr>
                                      <p:to>
                                        <p:strVal val="visible"/>
                                      </p:to>
                                    </p:set>
                                  </p:childTnLst>
                                </p:cTn>
                              </p:par>
                              <p:par>
                                <p:cTn id="475" nodeType="withEffect" fill="hold" presetClass="entr" presetID="1">
                                  <p:stCondLst>
                                    <p:cond delay="0"/>
                                  </p:stCondLst>
                                  <p:childTnLst>
                                    <p:set>
                                      <p:cBhvr>
                                        <p:cTn id="476" dur="1" fill="hold">
                                          <p:stCondLst>
                                            <p:cond delay="0"/>
                                          </p:stCondLst>
                                        </p:cTn>
                                        <p:tgtEl>
                                          <p:spTgt spid="336">
                                            <p:txEl>
                                              <p:pRg st="6" end="6"/>
                                            </p:txEl>
                                          </p:spTgt>
                                        </p:tgtEl>
                                        <p:attrNameLst>
                                          <p:attrName>style.visibility</p:attrName>
                                        </p:attrNameLst>
                                      </p:cBhvr>
                                      <p:to>
                                        <p:strVal val="visible"/>
                                      </p:to>
                                    </p:set>
                                  </p:childTnLst>
                                </p:cTn>
                              </p:par>
                              <p:par>
                                <p:cTn id="477" nodeType="withEffect" fill="hold" presetClass="entr" presetID="1">
                                  <p:stCondLst>
                                    <p:cond delay="0"/>
                                  </p:stCondLst>
                                  <p:childTnLst>
                                    <p:set>
                                      <p:cBhvr>
                                        <p:cTn id="478" dur="1" fill="hold">
                                          <p:stCondLst>
                                            <p:cond delay="0"/>
                                          </p:stCondLst>
                                        </p:cTn>
                                        <p:tgtEl>
                                          <p:spTgt spid="336">
                                            <p:txEl>
                                              <p:pRg st="7" end="7"/>
                                            </p:txEl>
                                          </p:spTgt>
                                        </p:tgtEl>
                                        <p:attrNameLst>
                                          <p:attrName>style.visibility</p:attrName>
                                        </p:attrNameLst>
                                      </p:cBhvr>
                                      <p:to>
                                        <p:strVal val="visible"/>
                                      </p:to>
                                    </p:set>
                                  </p:childTnLst>
                                </p:cTn>
                              </p:par>
                              <p:par>
                                <p:cTn id="479" nodeType="withEffect" fill="hold" presetClass="entr" presetID="1">
                                  <p:stCondLst>
                                    <p:cond delay="0"/>
                                  </p:stCondLst>
                                  <p:childTnLst>
                                    <p:set>
                                      <p:cBhvr>
                                        <p:cTn id="480" dur="1" fill="hold">
                                          <p:stCondLst>
                                            <p:cond delay="0"/>
                                          </p:stCondLst>
                                        </p:cTn>
                                        <p:tgtEl>
                                          <p:spTgt spid="336">
                                            <p:txEl>
                                              <p:pRg st="8" end="8"/>
                                            </p:txEl>
                                          </p:spTgt>
                                        </p:tgtEl>
                                        <p:attrNameLst>
                                          <p:attrName>style.visibility</p:attrName>
                                        </p:attrNameLst>
                                      </p:cBhvr>
                                      <p:to>
                                        <p:strVal val="visible"/>
                                      </p:to>
                                    </p:set>
                                  </p:childTnLst>
                                </p:cTn>
                              </p:par>
                              <p:par>
                                <p:cTn id="481" nodeType="withEffect" fill="hold" presetClass="entr" presetID="1">
                                  <p:stCondLst>
                                    <p:cond delay="0"/>
                                  </p:stCondLst>
                                  <p:childTnLst>
                                    <p:set>
                                      <p:cBhvr>
                                        <p:cTn id="482" dur="1" fill="hold">
                                          <p:stCondLst>
                                            <p:cond delay="0"/>
                                          </p:stCondLst>
                                        </p:cTn>
                                        <p:tgtEl>
                                          <p:spTgt spid="336">
                                            <p:txEl>
                                              <p:pRg st="9" end="9"/>
                                            </p:txEl>
                                          </p:spTgt>
                                        </p:tgtEl>
                                        <p:attrNameLst>
                                          <p:attrName>style.visibility</p:attrName>
                                        </p:attrNameLst>
                                      </p:cBhvr>
                                      <p:to>
                                        <p:strVal val="visible"/>
                                      </p:to>
                                    </p:set>
                                  </p:childTnLst>
                                </p:cTn>
                              </p:par>
                              <p:par>
                                <p:cTn id="483" nodeType="withEffect" fill="hold" presetClass="entr" presetID="1">
                                  <p:stCondLst>
                                    <p:cond delay="0"/>
                                  </p:stCondLst>
                                  <p:childTnLst>
                                    <p:set>
                                      <p:cBhvr>
                                        <p:cTn id="484" dur="1" fill="hold">
                                          <p:stCondLst>
                                            <p:cond delay="0"/>
                                          </p:stCondLst>
                                        </p:cTn>
                                        <p:tgtEl>
                                          <p:spTgt spid="336">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Smoothing for Web-scale N-grams</a:t>
            </a:r>
            <a:endParaRPr b="0" lang="en-US" sz="3200" spc="-1" strike="noStrike">
              <a:latin typeface="Arial"/>
            </a:endParaRPr>
          </a:p>
        </p:txBody>
      </p:sp>
      <p:sp>
        <p:nvSpPr>
          <p:cNvPr id="338"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a:t>
            </a:r>
            <a:r>
              <a:rPr b="0" lang="en-US" sz="2800" spc="-1" strike="noStrike">
                <a:solidFill>
                  <a:srgbClr val="000000"/>
                </a:solidFill>
                <a:latin typeface="Calibri"/>
                <a:ea typeface="ＭＳ Ｐゴシック"/>
              </a:rPr>
              <a:t>Stupid backoff” (Brants </a:t>
            </a:r>
            <a:r>
              <a:rPr b="0" i="1" lang="en-US" sz="2800" spc="-1" strike="noStrike">
                <a:solidFill>
                  <a:srgbClr val="000000"/>
                </a:solidFill>
                <a:latin typeface="Calibri"/>
                <a:ea typeface="ＭＳ Ｐゴシック"/>
              </a:rPr>
              <a:t>et al</a:t>
            </a:r>
            <a:r>
              <a:rPr b="0" lang="en-US" sz="2800" spc="-1" strike="noStrike">
                <a:solidFill>
                  <a:srgbClr val="000000"/>
                </a:solidFill>
                <a:latin typeface="Calibri"/>
                <a:ea typeface="ＭＳ Ｐゴシック"/>
              </a:rPr>
              <a:t>. 2007)</a:t>
            </a:r>
            <a:endParaRPr b="0" lang="en-US" sz="28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No discounting, just use relative frequencies </a:t>
            </a:r>
            <a:endParaRPr b="0" lang="en-US" sz="2800" spc="-1" strike="noStrike">
              <a:latin typeface="Arial"/>
            </a:endParaRPr>
          </a:p>
          <a:p>
            <a:pPr marL="457200">
              <a:lnSpc>
                <a:spcPct val="100000"/>
              </a:lnSpc>
              <a:spcBef>
                <a:spcPts val="400"/>
              </a:spcBef>
            </a:pPr>
            <a:endParaRPr b="0" lang="en-US" sz="2800" spc="-1" strike="noStrike">
              <a:latin typeface="Arial"/>
            </a:endParaRPr>
          </a:p>
        </p:txBody>
      </p:sp>
      <p:sp>
        <p:nvSpPr>
          <p:cNvPr id="339" name="CustomShape 3"/>
          <p:cNvSpPr/>
          <p:nvPr/>
        </p:nvSpPr>
        <p:spPr>
          <a:xfrm>
            <a:off x="304920" y="4705200"/>
            <a:ext cx="1980000" cy="342000"/>
          </a:xfrm>
          <a:prstGeom prst="rect">
            <a:avLst/>
          </a:prstGeom>
          <a:noFill/>
          <a:ln w="9360">
            <a:noFill/>
          </a:ln>
        </p:spPr>
        <p:style>
          <a:lnRef idx="0"/>
          <a:fillRef idx="0"/>
          <a:effectRef idx="0"/>
          <a:fontRef idx="minor"/>
        </p:style>
        <p:txBody>
          <a:bodyPr lIns="90000" rIns="90000" tIns="45000" bIns="45000">
            <a:noAutofit/>
          </a:bodyPr>
          <a:p>
            <a:pPr>
              <a:lnSpc>
                <a:spcPct val="100000"/>
              </a:lnSpc>
            </a:pPr>
            <a:fld id="{FA3F0406-35C2-45F2-B4A4-379859E646F5}" type="slidenum">
              <a:rPr b="0" lang="en-US" sz="1400" spc="-1" strike="noStrike">
                <a:solidFill>
                  <a:srgbClr val="000000"/>
                </a:solidFill>
                <a:latin typeface="Calibri"/>
                <a:ea typeface="ＭＳ Ｐゴシック"/>
              </a:rPr>
              <a:t>&lt;number&gt;</a:t>
            </a:fld>
            <a:endParaRPr b="0" lang="en-US" sz="1400" spc="-1" strike="noStrike">
              <a:latin typeface="Arial"/>
            </a:endParaRPr>
          </a:p>
        </p:txBody>
      </p:sp>
      <p:pic>
        <p:nvPicPr>
          <p:cNvPr id="340" name="" descr=""/>
          <p:cNvPicPr/>
          <p:nvPr/>
        </p:nvPicPr>
        <p:blipFill>
          <a:blip r:embed="rId1"/>
          <a:stretch/>
        </p:blipFill>
        <p:spPr>
          <a:xfrm>
            <a:off x="1244520" y="2489040"/>
            <a:ext cx="5853960" cy="1523160"/>
          </a:xfrm>
          <a:prstGeom prst="rect">
            <a:avLst/>
          </a:prstGeom>
          <a:ln>
            <a:noFill/>
          </a:ln>
        </p:spPr>
      </p:pic>
      <p:pic>
        <p:nvPicPr>
          <p:cNvPr id="341" name="" descr=""/>
          <p:cNvPicPr/>
          <p:nvPr/>
        </p:nvPicPr>
        <p:blipFill>
          <a:blip r:embed="rId2"/>
          <a:stretch/>
        </p:blipFill>
        <p:spPr>
          <a:xfrm>
            <a:off x="1523880" y="4165560"/>
            <a:ext cx="2094840" cy="73584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N-gram Smoothing Summary</a:t>
            </a:r>
            <a:endParaRPr b="0" lang="en-US" sz="3200" spc="-1" strike="noStrike">
              <a:latin typeface="Arial"/>
            </a:endParaRPr>
          </a:p>
        </p:txBody>
      </p:sp>
      <p:sp>
        <p:nvSpPr>
          <p:cNvPr id="343"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Add-1 smoothing:</a:t>
            </a:r>
            <a:endParaRPr b="0" lang="en-US" sz="2800" spc="-1" strike="noStrike">
              <a:latin typeface="Arial"/>
            </a:endParaRPr>
          </a:p>
          <a:p>
            <a:pPr lvl="1" marL="685800" indent="-22752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OK for text categorization, not for language modeling</a:t>
            </a:r>
            <a:endParaRPr b="0" lang="en-US" sz="24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The most commonly used method:</a:t>
            </a:r>
            <a:endParaRPr b="0" lang="en-US" sz="2800" spc="-1" strike="noStrike">
              <a:latin typeface="Arial"/>
            </a:endParaRPr>
          </a:p>
          <a:p>
            <a:pPr lvl="1" marL="685800" indent="-22752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Extended Interpolated Kneser-Ney</a:t>
            </a:r>
            <a:endParaRPr b="0" lang="en-US" sz="2400" spc="-1" strike="noStrike">
              <a:latin typeface="Arial"/>
            </a:endParaRPr>
          </a:p>
          <a:p>
            <a:pPr marL="343080" indent="-34200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For very large N-grams like the Web:</a:t>
            </a:r>
            <a:endParaRPr b="0" lang="en-US" sz="2800" spc="-1" strike="noStrike">
              <a:latin typeface="Arial"/>
            </a:endParaRPr>
          </a:p>
          <a:p>
            <a:pPr lvl="1" marL="685800" indent="-22752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Stupid backoff</a:t>
            </a: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344" name="CustomShape 3"/>
          <p:cNvSpPr/>
          <p:nvPr/>
        </p:nvSpPr>
        <p:spPr>
          <a:xfrm>
            <a:off x="304920" y="4705200"/>
            <a:ext cx="1980000" cy="342000"/>
          </a:xfrm>
          <a:prstGeom prst="rect">
            <a:avLst/>
          </a:prstGeom>
          <a:noFill/>
          <a:ln w="9360">
            <a:noFill/>
          </a:ln>
        </p:spPr>
        <p:style>
          <a:lnRef idx="0"/>
          <a:fillRef idx="0"/>
          <a:effectRef idx="0"/>
          <a:fontRef idx="minor"/>
        </p:style>
        <p:txBody>
          <a:bodyPr lIns="90000" rIns="90000" tIns="45000" bIns="45000">
            <a:noAutofit/>
          </a:bodyPr>
          <a:p>
            <a:pPr>
              <a:lnSpc>
                <a:spcPct val="100000"/>
              </a:lnSpc>
            </a:pPr>
            <a:fld id="{1446018A-1EE8-46EA-A8DD-4525E1FBC093}" type="slidenum">
              <a:rPr b="0" lang="en-US" sz="1400" spc="-1" strike="noStrike">
                <a:solidFill>
                  <a:srgbClr val="000000"/>
                </a:solidFill>
                <a:latin typeface="Calibri"/>
                <a:ea typeface="ＭＳ Ｐゴシック"/>
              </a:rPr>
              <a:t>&lt;number&gt;</a:t>
            </a:fld>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Advanced Language Modeling</a:t>
            </a:r>
            <a:endParaRPr b="0" lang="en-US" sz="3200" spc="-1" strike="noStrike">
              <a:latin typeface="Arial"/>
            </a:endParaRPr>
          </a:p>
        </p:txBody>
      </p:sp>
      <p:sp>
        <p:nvSpPr>
          <p:cNvPr id="346" name="CustomShape 2"/>
          <p:cNvSpPr/>
          <p:nvPr/>
        </p:nvSpPr>
        <p:spPr>
          <a:xfrm>
            <a:off x="304920" y="1352520"/>
            <a:ext cx="7390440" cy="350424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Discriminative models:</a:t>
            </a:r>
            <a:endParaRPr b="0" lang="en-US" sz="24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 </a:t>
            </a:r>
            <a:r>
              <a:rPr b="0" lang="en-US" sz="2000" spc="-1" strike="noStrike">
                <a:solidFill>
                  <a:srgbClr val="000000"/>
                </a:solidFill>
                <a:latin typeface="Calibri"/>
                <a:ea typeface="ＭＳ Ｐゴシック"/>
              </a:rPr>
              <a:t>choose n-gram weights to improve a task, not to fit the  training set</a:t>
            </a:r>
            <a:endParaRPr b="0" lang="en-US" sz="20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Parsing-based models</a:t>
            </a:r>
            <a:endParaRPr b="0" lang="en-US" sz="24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Caching Models</a:t>
            </a:r>
            <a:endParaRPr b="0" lang="en-US" sz="24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Recently used words are more likely to appear</a:t>
            </a:r>
            <a:endParaRPr b="0" lang="en-US" sz="2000" spc="-1" strike="noStrike">
              <a:latin typeface="Arial"/>
            </a:endParaRPr>
          </a:p>
          <a:p>
            <a:pPr>
              <a:lnSpc>
                <a:spcPct val="100000"/>
              </a:lnSpc>
            </a:pPr>
            <a:endParaRPr b="0" lang="en-US" sz="2000" spc="-1" strike="noStrike">
              <a:latin typeface="Arial"/>
            </a:endParaRPr>
          </a:p>
          <a:p>
            <a:pPr marL="457200">
              <a:lnSpc>
                <a:spcPct val="100000"/>
              </a:lnSpc>
              <a:spcBef>
                <a:spcPts val="400"/>
              </a:spcBef>
            </a:pPr>
            <a:endParaRPr b="0" lang="en-US" sz="2000" spc="-1" strike="noStrike">
              <a:latin typeface="Arial"/>
            </a:endParaRPr>
          </a:p>
          <a:p>
            <a:pPr lvl="1" marL="685800" indent="-22752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These perform very poorly for speech recognition (why?)</a:t>
            </a:r>
            <a:endParaRPr b="0" lang="en-US" sz="2000" spc="-1" strike="noStrike">
              <a:latin typeface="Arial"/>
            </a:endParaRPr>
          </a:p>
          <a:p>
            <a:pPr>
              <a:lnSpc>
                <a:spcPct val="100000"/>
              </a:lnSpc>
              <a:spcBef>
                <a:spcPts val="360"/>
              </a:spcBef>
            </a:pPr>
            <a:endParaRPr b="0" lang="en-US" sz="2000" spc="-1" strike="noStrike">
              <a:latin typeface="Arial"/>
            </a:endParaRPr>
          </a:p>
        </p:txBody>
      </p:sp>
      <p:pic>
        <p:nvPicPr>
          <p:cNvPr id="347" name="" descr=""/>
          <p:cNvPicPr/>
          <p:nvPr/>
        </p:nvPicPr>
        <p:blipFill>
          <a:blip r:embed="rId1"/>
          <a:stretch/>
        </p:blipFill>
        <p:spPr>
          <a:xfrm>
            <a:off x="1676520" y="3772080"/>
            <a:ext cx="5244480" cy="608760"/>
          </a:xfrm>
          <a:prstGeom prst="rect">
            <a:avLst/>
          </a:prstGeom>
          <a:ln>
            <a:noFill/>
          </a:ln>
        </p:spPr>
      </p:pic>
    </p:spTree>
  </p:cSld>
  <mc:AlternateContent>
    <mc:Choice Requires="p14">
      <p:transition spd="slow" p14:dur="2000"/>
    </mc:Choice>
    <mc:Fallback>
      <p:transition spd="slow"/>
    </mc:Fallback>
  </mc:AlternateContent>
  <p:timing>
    <p:tnLst>
      <p:par>
        <p:cTn id="485" dur="indefinite" restart="never" nodeType="tmRoot">
          <p:childTnLst>
            <p:seq>
              <p:cTn id="486" dur="indefinite" nodeType="mainSeq">
                <p:childTnLst>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346">
                                            <p:txEl>
                                              <p:pRg st="2" end="2"/>
                                            </p:txEl>
                                          </p:spTgt>
                                        </p:tgtEl>
                                        <p:attrNameLst>
                                          <p:attrName>style.visibility</p:attrName>
                                        </p:attrNameLst>
                                      </p:cBhvr>
                                      <p:to>
                                        <p:strVal val="visible"/>
                                      </p:to>
                                    </p:set>
                                  </p:childTnLst>
                                </p:cTn>
                              </p:par>
                            </p:childTnLst>
                          </p:cTn>
                        </p:par>
                      </p:childTnLst>
                    </p:cTn>
                  </p:par>
                  <p:par>
                    <p:cTn id="491" fill="hold">
                      <p:stCondLst>
                        <p:cond delay="indefinite"/>
                      </p:stCondLst>
                      <p:childTnLst>
                        <p:par>
                          <p:cTn id="492" fill="hold">
                            <p:stCondLst>
                              <p:cond delay="0"/>
                            </p:stCondLst>
                            <p:childTnLst>
                              <p:par>
                                <p:cTn id="493" nodeType="clickEffect" fill="hold" presetClass="entr" presetID="1">
                                  <p:stCondLst>
                                    <p:cond delay="0"/>
                                  </p:stCondLst>
                                  <p:childTnLst>
                                    <p:set>
                                      <p:cBhvr>
                                        <p:cTn id="494" dur="1" fill="hold">
                                          <p:stCondLst>
                                            <p:cond delay="0"/>
                                          </p:stCondLst>
                                        </p:cTn>
                                        <p:tgtEl>
                                          <p:spTgt spid="346">
                                            <p:txEl>
                                              <p:pRg st="3" end="3"/>
                                            </p:txEl>
                                          </p:spTgt>
                                        </p:tgtEl>
                                        <p:attrNameLst>
                                          <p:attrName>style.visibility</p:attrName>
                                        </p:attrNameLst>
                                      </p:cBhvr>
                                      <p:to>
                                        <p:strVal val="visible"/>
                                      </p:to>
                                    </p:set>
                                  </p:childTnLst>
                                </p:cTn>
                              </p:par>
                              <p:par>
                                <p:cTn id="495" nodeType="withEffect" fill="hold" presetClass="entr" presetID="1">
                                  <p:stCondLst>
                                    <p:cond delay="0"/>
                                  </p:stCondLst>
                                  <p:childTnLst>
                                    <p:set>
                                      <p:cBhvr>
                                        <p:cTn id="496" dur="1" fill="hold">
                                          <p:stCondLst>
                                            <p:cond delay="0"/>
                                          </p:stCondLst>
                                        </p:cTn>
                                        <p:tgtEl>
                                          <p:spTgt spid="346">
                                            <p:txEl>
                                              <p:pRg st="4" end="4"/>
                                            </p:txEl>
                                          </p:spTgt>
                                        </p:tgtEl>
                                        <p:attrNameLst>
                                          <p:attrName>style.visibility</p:attrName>
                                        </p:attrNameLst>
                                      </p:cBhvr>
                                      <p:to>
                                        <p:strVal val="visible"/>
                                      </p:to>
                                    </p:set>
                                  </p:childTnLst>
                                </p:cTn>
                              </p:par>
                              <p:par>
                                <p:cTn id="497" nodeType="withEffect" fill="hold" presetClass="entr" presetID="1">
                                  <p:stCondLst>
                                    <p:cond delay="0"/>
                                  </p:stCondLst>
                                  <p:childTnLst>
                                    <p:set>
                                      <p:cBhvr>
                                        <p:cTn id="498" dur="1" fill="hold">
                                          <p:stCondLst>
                                            <p:cond delay="0"/>
                                          </p:stCondLst>
                                        </p:cTn>
                                        <p:tgtEl>
                                          <p:spTgt spid="34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CustomShape 1"/>
          <p:cNvSpPr/>
          <p:nvPr/>
        </p:nvSpPr>
        <p:spPr>
          <a:xfrm>
            <a:off x="4343400" y="2286000"/>
            <a:ext cx="4266000" cy="171360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endParaRPr b="0" lang="en-US" sz="18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Interpolation, Backoff, and Web-Scale LMs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349" name="CustomShape 2"/>
          <p:cNvSpPr/>
          <p:nvPr/>
        </p:nvSpPr>
        <p:spPr>
          <a:xfrm>
            <a:off x="4572000" y="1200240"/>
            <a:ext cx="3808800" cy="11419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0" name="CustomShape 1"/>
          <p:cNvSpPr/>
          <p:nvPr/>
        </p:nvSpPr>
        <p:spPr>
          <a:xfrm>
            <a:off x="4572000" y="819000"/>
            <a:ext cx="3889800" cy="13705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4400" spc="-1" strike="noStrike">
                <a:solidFill>
                  <a:srgbClr val="000000"/>
                </a:solidFill>
                <a:latin typeface="Lucida Sans"/>
                <a:ea typeface="ＭＳ Ｐゴシック"/>
              </a:rPr>
              <a:t>Language Modeling</a:t>
            </a:r>
            <a:endParaRPr b="0" lang="en-US" sz="4400" spc="-1" strike="noStrike">
              <a:latin typeface="Arial"/>
            </a:endParaRPr>
          </a:p>
        </p:txBody>
      </p:sp>
      <p:sp>
        <p:nvSpPr>
          <p:cNvPr id="351" name="CustomShape 2"/>
          <p:cNvSpPr/>
          <p:nvPr/>
        </p:nvSpPr>
        <p:spPr>
          <a:xfrm>
            <a:off x="4114800" y="2876400"/>
            <a:ext cx="4875840" cy="16754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r>
              <a:rPr b="0" lang="en-US" sz="3200" spc="-1" strike="noStrike">
                <a:solidFill>
                  <a:srgbClr val="800000"/>
                </a:solidFill>
                <a:latin typeface="Lucida Sans"/>
                <a:ea typeface="ＭＳ Ｐゴシック"/>
              </a:rPr>
              <a:t>Advanced: </a:t>
            </a:r>
            <a:endParaRPr b="0" lang="en-US" sz="3200" spc="-1" strike="noStrike">
              <a:latin typeface="Arial"/>
            </a:endParaRPr>
          </a:p>
          <a:p>
            <a:pPr algn="ctr">
              <a:lnSpc>
                <a:spcPct val="100000"/>
              </a:lnSpc>
              <a:spcBef>
                <a:spcPts val="901"/>
              </a:spcBef>
            </a:pPr>
            <a:r>
              <a:rPr b="0" lang="en-US" sz="3200" spc="-1" strike="noStrike">
                <a:solidFill>
                  <a:srgbClr val="800000"/>
                </a:solidFill>
                <a:latin typeface="Lucida Sans"/>
                <a:ea typeface="ＭＳ Ｐゴシック"/>
              </a:rPr>
              <a:t>Kneser-Ney Smoothing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CustomShape 1"/>
          <p:cNvSpPr/>
          <p:nvPr/>
        </p:nvSpPr>
        <p:spPr>
          <a:xfrm>
            <a:off x="1371600" y="28584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Absolute discounting: just subtract a little from each count</a:t>
            </a:r>
            <a:endParaRPr b="0" lang="en-US" sz="3200" spc="-1" strike="noStrike">
              <a:latin typeface="Arial"/>
            </a:endParaRPr>
          </a:p>
        </p:txBody>
      </p:sp>
      <p:sp>
        <p:nvSpPr>
          <p:cNvPr id="353" name="CustomShape 2"/>
          <p:cNvSpPr/>
          <p:nvPr/>
        </p:nvSpPr>
        <p:spPr>
          <a:xfrm>
            <a:off x="228600" y="1200240"/>
            <a:ext cx="5333040" cy="3808800"/>
          </a:xfrm>
          <a:prstGeom prst="rect">
            <a:avLst/>
          </a:prstGeom>
          <a:noFill/>
          <a:ln>
            <a:noFill/>
          </a:ln>
        </p:spPr>
        <p:style>
          <a:lnRef idx="0"/>
          <a:fillRef idx="0"/>
          <a:effectRef idx="0"/>
          <a:fontRef idx="minor"/>
        </p:style>
        <p:txBody>
          <a:bodyPr lIns="90000" rIns="90000" tIns="45000" bIns="45000">
            <a:noAutofit/>
          </a:bodyPr>
          <a:p>
            <a:pPr marL="343080" indent="-342000">
              <a:lnSpc>
                <a:spcPct val="90000"/>
              </a:lnSpc>
              <a:spcBef>
                <a:spcPts val="479"/>
              </a:spcBef>
              <a:buClr>
                <a:srgbClr val="cc0000"/>
              </a:buClr>
              <a:buFont typeface="Times"/>
              <a:buChar char="•"/>
            </a:pPr>
            <a:r>
              <a:rPr b="0" lang="en-US" sz="2000" spc="-1" strike="noStrike">
                <a:solidFill>
                  <a:srgbClr val="000000"/>
                </a:solidFill>
                <a:latin typeface="Calibri"/>
                <a:ea typeface="ＭＳ Ｐゴシック"/>
              </a:rPr>
              <a:t>Suppose we wanted to subtract a little from a count of 4 to save probability mass for the zeros</a:t>
            </a:r>
            <a:endParaRPr b="0" lang="en-US" sz="2000" spc="-1" strike="noStrike">
              <a:latin typeface="Arial"/>
            </a:endParaRPr>
          </a:p>
          <a:p>
            <a:pPr marL="343080" indent="-342000">
              <a:lnSpc>
                <a:spcPct val="90000"/>
              </a:lnSpc>
              <a:spcBef>
                <a:spcPts val="479"/>
              </a:spcBef>
              <a:buClr>
                <a:srgbClr val="cc0000"/>
              </a:buClr>
              <a:buFont typeface="Times"/>
              <a:buChar char="•"/>
            </a:pPr>
            <a:r>
              <a:rPr b="0" lang="en-US" sz="2000" spc="-1" strike="noStrike">
                <a:solidFill>
                  <a:srgbClr val="000000"/>
                </a:solidFill>
                <a:latin typeface="Calibri"/>
                <a:ea typeface="ＭＳ Ｐゴシック"/>
              </a:rPr>
              <a:t>How much to subtract ?</a:t>
            </a:r>
            <a:endParaRPr b="0" lang="en-US" sz="2000" spc="-1" strike="noStrike">
              <a:latin typeface="Arial"/>
            </a:endParaRPr>
          </a:p>
          <a:p>
            <a:pPr>
              <a:lnSpc>
                <a:spcPct val="90000"/>
              </a:lnSpc>
              <a:spcBef>
                <a:spcPts val="241"/>
              </a:spcBef>
            </a:pPr>
            <a:endParaRPr b="0" lang="en-US" sz="2000" spc="-1" strike="noStrike">
              <a:latin typeface="Arial"/>
            </a:endParaRPr>
          </a:p>
          <a:p>
            <a:pPr marL="343080" indent="-342000">
              <a:lnSpc>
                <a:spcPct val="90000"/>
              </a:lnSpc>
              <a:spcBef>
                <a:spcPts val="479"/>
              </a:spcBef>
              <a:buClr>
                <a:srgbClr val="cc0000"/>
              </a:buClr>
              <a:buFont typeface="Times"/>
              <a:buChar char="•"/>
            </a:pPr>
            <a:r>
              <a:rPr b="0" lang="en-US" sz="2000" spc="-1" strike="noStrike">
                <a:solidFill>
                  <a:srgbClr val="000000"/>
                </a:solidFill>
                <a:latin typeface="Calibri"/>
                <a:ea typeface="ＭＳ Ｐゴシック"/>
              </a:rPr>
              <a:t>Church and Gale (1991)’s clever idea</a:t>
            </a:r>
            <a:endParaRPr b="0" lang="en-US" sz="2000" spc="-1" strike="noStrike">
              <a:latin typeface="Arial"/>
            </a:endParaRPr>
          </a:p>
          <a:p>
            <a:pPr marL="343080" indent="-342000">
              <a:lnSpc>
                <a:spcPct val="90000"/>
              </a:lnSpc>
              <a:spcBef>
                <a:spcPts val="479"/>
              </a:spcBef>
              <a:buClr>
                <a:srgbClr val="cc0000"/>
              </a:buClr>
              <a:buFont typeface="Times"/>
              <a:buChar char="•"/>
            </a:pPr>
            <a:r>
              <a:rPr b="0" lang="en-US" sz="2000" spc="-1" strike="noStrike">
                <a:solidFill>
                  <a:srgbClr val="000000"/>
                </a:solidFill>
                <a:latin typeface="Calibri"/>
                <a:ea typeface="ＭＳ Ｐゴシック"/>
              </a:rPr>
              <a:t>Divide up 22 million words of AP Newswire</a:t>
            </a:r>
            <a:endParaRPr b="0" lang="en-US" sz="2000" spc="-1" strike="noStrike">
              <a:latin typeface="Arial"/>
            </a:endParaRPr>
          </a:p>
          <a:p>
            <a:pPr lvl="1" marL="685800" indent="-227520">
              <a:lnSpc>
                <a:spcPct val="90000"/>
              </a:lnSpc>
              <a:spcBef>
                <a:spcPts val="400"/>
              </a:spcBef>
              <a:buClr>
                <a:srgbClr val="000000"/>
              </a:buClr>
              <a:buFont typeface="Times"/>
              <a:buChar char="•"/>
            </a:pPr>
            <a:r>
              <a:rPr b="0" lang="en-US" sz="1600" spc="-1" strike="noStrike">
                <a:solidFill>
                  <a:srgbClr val="000000"/>
                </a:solidFill>
                <a:latin typeface="Calibri"/>
                <a:ea typeface="ＭＳ Ｐゴシック"/>
              </a:rPr>
              <a:t>Training and held-out set</a:t>
            </a:r>
            <a:endParaRPr b="0" lang="en-US" sz="1600" spc="-1" strike="noStrike">
              <a:latin typeface="Arial"/>
            </a:endParaRPr>
          </a:p>
          <a:p>
            <a:pPr lvl="1" marL="685800" indent="-227520">
              <a:lnSpc>
                <a:spcPct val="90000"/>
              </a:lnSpc>
              <a:spcBef>
                <a:spcPts val="400"/>
              </a:spcBef>
              <a:buClr>
                <a:srgbClr val="000000"/>
              </a:buClr>
              <a:buFont typeface="Times"/>
              <a:buChar char="•"/>
            </a:pPr>
            <a:r>
              <a:rPr b="0" lang="en-US" sz="1600" spc="-1" strike="noStrike">
                <a:solidFill>
                  <a:srgbClr val="000000"/>
                </a:solidFill>
                <a:latin typeface="Calibri"/>
                <a:ea typeface="ＭＳ Ｐゴシック"/>
              </a:rPr>
              <a:t>for each bigram in the training set</a:t>
            </a:r>
            <a:endParaRPr b="0" lang="en-US" sz="1600" spc="-1" strike="noStrike">
              <a:latin typeface="Arial"/>
            </a:endParaRPr>
          </a:p>
          <a:p>
            <a:pPr lvl="1" marL="685800" indent="-227520">
              <a:lnSpc>
                <a:spcPct val="90000"/>
              </a:lnSpc>
              <a:spcBef>
                <a:spcPts val="400"/>
              </a:spcBef>
              <a:buClr>
                <a:srgbClr val="000000"/>
              </a:buClr>
              <a:buFont typeface="Times"/>
              <a:buChar char="•"/>
            </a:pPr>
            <a:r>
              <a:rPr b="0" lang="en-US" sz="1600" spc="-1" strike="noStrike">
                <a:solidFill>
                  <a:srgbClr val="000000"/>
                </a:solidFill>
                <a:latin typeface="Calibri"/>
                <a:ea typeface="ＭＳ Ｐゴシック"/>
              </a:rPr>
              <a:t>see the actual count in the held-out set!</a:t>
            </a:r>
            <a:endParaRPr b="0" lang="en-US" sz="1600" spc="-1" strike="noStrike">
              <a:latin typeface="Arial"/>
            </a:endParaRPr>
          </a:p>
          <a:p>
            <a:pPr marL="343080" indent="-342000">
              <a:lnSpc>
                <a:spcPct val="90000"/>
              </a:lnSpc>
              <a:spcBef>
                <a:spcPts val="400"/>
              </a:spcBef>
              <a:buClr>
                <a:srgbClr val="cc0000"/>
              </a:buClr>
              <a:buFont typeface="Times"/>
              <a:buChar char="•"/>
            </a:pPr>
            <a:r>
              <a:rPr b="0" lang="en-US" sz="1600" spc="-1" strike="noStrike">
                <a:solidFill>
                  <a:srgbClr val="000000"/>
                </a:solidFill>
                <a:latin typeface="Calibri"/>
                <a:ea typeface="ＭＳ Ｐゴシック"/>
              </a:rPr>
              <a:t>It sure looks like c* = (c - .75)</a:t>
            </a:r>
            <a:endParaRPr b="0" lang="en-US" sz="1600" spc="-1" strike="noStrike">
              <a:latin typeface="Arial"/>
            </a:endParaRPr>
          </a:p>
          <a:p>
            <a:pPr>
              <a:lnSpc>
                <a:spcPct val="90000"/>
              </a:lnSpc>
              <a:spcBef>
                <a:spcPts val="400"/>
              </a:spcBef>
            </a:pPr>
            <a:endParaRPr b="0" lang="en-US" sz="1600" spc="-1" strike="noStrike">
              <a:latin typeface="Arial"/>
            </a:endParaRPr>
          </a:p>
          <a:p>
            <a:pPr>
              <a:lnSpc>
                <a:spcPct val="90000"/>
              </a:lnSpc>
              <a:spcBef>
                <a:spcPts val="400"/>
              </a:spcBef>
            </a:pPr>
            <a:endParaRPr b="0" lang="en-US" sz="1600" spc="-1" strike="noStrike">
              <a:latin typeface="Arial"/>
            </a:endParaRPr>
          </a:p>
          <a:p>
            <a:pPr>
              <a:lnSpc>
                <a:spcPct val="90000"/>
              </a:lnSpc>
              <a:spcBef>
                <a:spcPts val="400"/>
              </a:spcBef>
            </a:pPr>
            <a:endParaRPr b="0" lang="en-US" sz="1600" spc="-1" strike="noStrike">
              <a:latin typeface="Arial"/>
            </a:endParaRPr>
          </a:p>
          <a:p>
            <a:pPr>
              <a:lnSpc>
                <a:spcPct val="90000"/>
              </a:lnSpc>
              <a:spcBef>
                <a:spcPts val="400"/>
              </a:spcBef>
            </a:pPr>
            <a:endParaRPr b="0" lang="en-US" sz="1600" spc="-1" strike="noStrike">
              <a:latin typeface="Arial"/>
            </a:endParaRPr>
          </a:p>
        </p:txBody>
      </p:sp>
      <p:graphicFrame>
        <p:nvGraphicFramePr>
          <p:cNvPr id="354" name="Table 3"/>
          <p:cNvGraphicFramePr/>
          <p:nvPr/>
        </p:nvGraphicFramePr>
        <p:xfrm>
          <a:off x="5867280" y="804240"/>
          <a:ext cx="3199680" cy="4112280"/>
        </p:xfrm>
        <a:graphic>
          <a:graphicData uri="http://schemas.openxmlformats.org/drawingml/2006/table">
            <a:tbl>
              <a:tblPr/>
              <a:tblGrid>
                <a:gridCol w="1422360"/>
                <a:gridCol w="1777680"/>
              </a:tblGrid>
              <a:tr h="807840">
                <a:tc>
                  <a:txBody>
                    <a:bodyPr>
                      <a:noAutofit/>
                    </a:bodyPr>
                    <a:p>
                      <a:pPr>
                        <a:lnSpc>
                          <a:spcPct val="90000"/>
                        </a:lnSpc>
                      </a:pPr>
                      <a:r>
                        <a:rPr b="0" lang="en-US" sz="1800" spc="-1" strike="noStrike">
                          <a:solidFill>
                            <a:srgbClr val="000000"/>
                          </a:solidFill>
                          <a:latin typeface="Calibri"/>
                          <a:ea typeface="ＭＳ Ｐゴシック"/>
                        </a:rPr>
                        <a:t>Bigram count in training</a:t>
                      </a:r>
                      <a:endParaRPr b="0" lang="en-US" sz="18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Bigram count in heldout set</a:t>
                      </a:r>
                      <a:endParaRPr b="0" lang="en-US" sz="18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0</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.0000270</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1</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0.448</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2</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1.25</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3</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2.24</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4</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3.23</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5</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4.21</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6</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5.23</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7</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6.21</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8</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7.21</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30480">
                <a:tc>
                  <a:txBody>
                    <a:bodyPr>
                      <a:noAutofit/>
                    </a:bodyPr>
                    <a:p>
                      <a:pPr>
                        <a:lnSpc>
                          <a:spcPct val="90000"/>
                        </a:lnSpc>
                      </a:pPr>
                      <a:r>
                        <a:rPr b="0" lang="en-US" sz="1800" spc="-1" strike="noStrike">
                          <a:solidFill>
                            <a:srgbClr val="000000"/>
                          </a:solidFill>
                          <a:latin typeface="Calibri"/>
                          <a:ea typeface="ＭＳ Ｐゴシック"/>
                        </a:rPr>
                        <a:t>9</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a:noAutofit/>
                    </a:bodyPr>
                    <a:p>
                      <a:pPr>
                        <a:lnSpc>
                          <a:spcPct val="90000"/>
                        </a:lnSpc>
                      </a:pPr>
                      <a:r>
                        <a:rPr b="0" lang="en-US" sz="1800" spc="-1" strike="noStrike">
                          <a:solidFill>
                            <a:srgbClr val="000000"/>
                          </a:solidFill>
                          <a:latin typeface="Calibri"/>
                          <a:ea typeface="ＭＳ Ｐゴシック"/>
                        </a:rPr>
                        <a:t>8.26</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499" dur="indefinite" restart="never" nodeType="tmRoot">
          <p:childTnLst>
            <p:seq>
              <p:cTn id="500" dur="indefinite" nodeType="mainSeq">
                <p:childTnLst>
                  <p:par>
                    <p:cTn id="501" fill="hold">
                      <p:stCondLst>
                        <p:cond delay="0"/>
                      </p:stCondLst>
                      <p:childTnLst>
                        <p:par>
                          <p:cTn id="502" fill="hold">
                            <p:stCondLst>
                              <p:cond delay="0"/>
                            </p:stCondLst>
                            <p:childTnLst>
                              <p:par>
                                <p:cTn id="503" nodeType="withEffect" fill="hold" presetClass="entr" presetID="1">
                                  <p:stCondLst>
                                    <p:cond delay="0"/>
                                  </p:stCondLst>
                                  <p:childTnLst>
                                    <p:set>
                                      <p:cBhvr>
                                        <p:cTn id="504" dur="1" fill="hold">
                                          <p:stCondLst>
                                            <p:cond delay="0"/>
                                          </p:stCondLst>
                                        </p:cTn>
                                        <p:tgtEl>
                                          <p:spTgt spid="353">
                                            <p:txEl>
                                              <p:pRg st="0" end="0"/>
                                            </p:txEl>
                                          </p:spTgt>
                                        </p:tgtEl>
                                        <p:attrNameLst>
                                          <p:attrName>style.visibility</p:attrName>
                                        </p:attrNameLst>
                                      </p:cBhvr>
                                      <p:to>
                                        <p:strVal val="visible"/>
                                      </p:to>
                                    </p:set>
                                  </p:childTnLst>
                                </p:cTn>
                              </p:par>
                              <p:par>
                                <p:cTn id="505" nodeType="withEffect" fill="hold" presetClass="entr" presetID="1">
                                  <p:stCondLst>
                                    <p:cond delay="0"/>
                                  </p:stCondLst>
                                  <p:childTnLst>
                                    <p:set>
                                      <p:cBhvr>
                                        <p:cTn id="506" dur="1" fill="hold">
                                          <p:stCondLst>
                                            <p:cond delay="0"/>
                                          </p:stCondLst>
                                        </p:cTn>
                                        <p:tgtEl>
                                          <p:spTgt spid="353">
                                            <p:txEl>
                                              <p:pRg st="1" end="1"/>
                                            </p:txEl>
                                          </p:spTgt>
                                        </p:tgtEl>
                                        <p:attrNameLst>
                                          <p:attrName>style.visibility</p:attrName>
                                        </p:attrNameLst>
                                      </p:cBhvr>
                                      <p:to>
                                        <p:strVal val="visible"/>
                                      </p:to>
                                    </p:set>
                                  </p:childTnLst>
                                </p:cTn>
                              </p:par>
                              <p:par>
                                <p:cTn id="507" nodeType="withEffect" fill="hold" presetClass="entr" presetID="1">
                                  <p:stCondLst>
                                    <p:cond delay="0"/>
                                  </p:stCondLst>
                                  <p:childTnLst>
                                    <p:set>
                                      <p:cBhvr>
                                        <p:cTn id="508" dur="1" fill="hold">
                                          <p:stCondLst>
                                            <p:cond delay="0"/>
                                          </p:stCondLst>
                                        </p:cTn>
                                        <p:tgtEl>
                                          <p:spTgt spid="353">
                                            <p:txEl>
                                              <p:pRg st="3" end="3"/>
                                            </p:txEl>
                                          </p:spTgt>
                                        </p:tgtEl>
                                        <p:attrNameLst>
                                          <p:attrName>style.visibility</p:attrName>
                                        </p:attrNameLst>
                                      </p:cBhvr>
                                      <p:to>
                                        <p:strVal val="visible"/>
                                      </p:to>
                                    </p:set>
                                  </p:childTnLst>
                                </p:cTn>
                              </p:par>
                              <p:par>
                                <p:cTn id="509" nodeType="withEffect" fill="hold" presetClass="entr" presetID="1">
                                  <p:stCondLst>
                                    <p:cond delay="0"/>
                                  </p:stCondLst>
                                  <p:childTnLst>
                                    <p:set>
                                      <p:cBhvr>
                                        <p:cTn id="510" dur="1" fill="hold">
                                          <p:stCondLst>
                                            <p:cond delay="0"/>
                                          </p:stCondLst>
                                        </p:cTn>
                                        <p:tgtEl>
                                          <p:spTgt spid="353">
                                            <p:txEl>
                                              <p:pRg st="4" end="4"/>
                                            </p:txEl>
                                          </p:spTgt>
                                        </p:tgtEl>
                                        <p:attrNameLst>
                                          <p:attrName>style.visibility</p:attrName>
                                        </p:attrNameLst>
                                      </p:cBhvr>
                                      <p:to>
                                        <p:strVal val="visible"/>
                                      </p:to>
                                    </p:set>
                                  </p:childTnLst>
                                </p:cTn>
                              </p:par>
                              <p:par>
                                <p:cTn id="511" nodeType="withEffect" fill="hold" presetClass="entr" presetID="1">
                                  <p:stCondLst>
                                    <p:cond delay="0"/>
                                  </p:stCondLst>
                                  <p:childTnLst>
                                    <p:set>
                                      <p:cBhvr>
                                        <p:cTn id="512" dur="1" fill="hold">
                                          <p:stCondLst>
                                            <p:cond delay="0"/>
                                          </p:stCondLst>
                                        </p:cTn>
                                        <p:tgtEl>
                                          <p:spTgt spid="353">
                                            <p:txEl>
                                              <p:pRg st="5" end="5"/>
                                            </p:txEl>
                                          </p:spTgt>
                                        </p:tgtEl>
                                        <p:attrNameLst>
                                          <p:attrName>style.visibility</p:attrName>
                                        </p:attrNameLst>
                                      </p:cBhvr>
                                      <p:to>
                                        <p:strVal val="visible"/>
                                      </p:to>
                                    </p:set>
                                  </p:childTnLst>
                                </p:cTn>
                              </p:par>
                              <p:par>
                                <p:cTn id="513" nodeType="withEffect" fill="hold" presetClass="entr" presetID="1">
                                  <p:stCondLst>
                                    <p:cond delay="0"/>
                                  </p:stCondLst>
                                  <p:childTnLst>
                                    <p:set>
                                      <p:cBhvr>
                                        <p:cTn id="514" dur="1" fill="hold">
                                          <p:stCondLst>
                                            <p:cond delay="0"/>
                                          </p:stCondLst>
                                        </p:cTn>
                                        <p:tgtEl>
                                          <p:spTgt spid="353">
                                            <p:txEl>
                                              <p:pRg st="6" end="6"/>
                                            </p:txEl>
                                          </p:spTgt>
                                        </p:tgtEl>
                                        <p:attrNameLst>
                                          <p:attrName>style.visibility</p:attrName>
                                        </p:attrNameLst>
                                      </p:cBhvr>
                                      <p:to>
                                        <p:strVal val="visible"/>
                                      </p:to>
                                    </p:set>
                                  </p:childTnLst>
                                </p:cTn>
                              </p:par>
                              <p:par>
                                <p:cTn id="515" nodeType="withEffect" fill="hold" presetClass="entr" presetID="1">
                                  <p:stCondLst>
                                    <p:cond delay="0"/>
                                  </p:stCondLst>
                                  <p:childTnLst>
                                    <p:set>
                                      <p:cBhvr>
                                        <p:cTn id="516" dur="1" fill="hold">
                                          <p:stCondLst>
                                            <p:cond delay="0"/>
                                          </p:stCondLst>
                                        </p:cTn>
                                        <p:tgtEl>
                                          <p:spTgt spid="353">
                                            <p:txEl>
                                              <p:pRg st="7" end="7"/>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354"/>
                                        </p:tgtEl>
                                        <p:attrNameLst>
                                          <p:attrName>style.visibility</p:attrName>
                                        </p:attrNameLst>
                                      </p:cBhvr>
                                      <p:to>
                                        <p:strVal val="visible"/>
                                      </p:to>
                                    </p:set>
                                  </p:childTnLst>
                                </p:cTn>
                              </p:par>
                            </p:childTnLst>
                          </p:cTn>
                        </p:par>
                      </p:childTnLst>
                    </p:cTn>
                  </p:par>
                  <p:par>
                    <p:cTn id="521" fill="hold">
                      <p:stCondLst>
                        <p:cond delay="indefinite"/>
                      </p:stCondLst>
                      <p:childTnLst>
                        <p:par>
                          <p:cTn id="522" fill="hold">
                            <p:stCondLst>
                              <p:cond delay="0"/>
                            </p:stCondLst>
                            <p:childTnLst>
                              <p:par>
                                <p:cTn id="523" nodeType="clickEffect" fill="hold" presetClass="entr" presetID="1">
                                  <p:stCondLst>
                                    <p:cond delay="0"/>
                                  </p:stCondLst>
                                  <p:childTnLst>
                                    <p:set>
                                      <p:cBhvr>
                                        <p:cTn id="524" dur="1" fill="hold">
                                          <p:stCondLst>
                                            <p:cond delay="0"/>
                                          </p:stCondLst>
                                        </p:cTn>
                                        <p:tgtEl>
                                          <p:spTgt spid="353">
                                            <p:txEl>
                                              <p:pRg st="8" end="8"/>
                                            </p:txEl>
                                          </p:spTgt>
                                        </p:tgtEl>
                                        <p:attrNameLst>
                                          <p:attrName>style.visibility</p:attrName>
                                        </p:attrNameLst>
                                      </p:cBhvr>
                                      <p:to>
                                        <p:strVal val="visible"/>
                                      </p:to>
                                    </p:set>
                                  </p:childTnLst>
                                </p:cTn>
                              </p:par>
                            </p:childTnLst>
                          </p:cTn>
                        </p:par>
                      </p:childTnLst>
                    </p:cTn>
                  </p:par>
                  <p:par>
                    <p:cTn id="525" fill="hold">
                      <p:stCondLst>
                        <p:cond delay="indefinite"/>
                      </p:stCondLst>
                      <p:childTnLst>
                        <p:par>
                          <p:cTn id="526" fill="hold">
                            <p:stCondLst>
                              <p:cond delay="0"/>
                            </p:stCondLst>
                            <p:childTnLst>
                              <p:par>
                                <p:cTn id="527" nodeType="clickEffect" fill="hold" presetClass="entr" presetID="1">
                                  <p:stCondLst>
                                    <p:cond delay="0"/>
                                  </p:stCondLst>
                                  <p:childTnLst>
                                    <p:set>
                                      <p:cBhvr>
                                        <p:cTn id="528"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How to estimate these probabilities</a:t>
            </a:r>
            <a:endParaRPr b="0" lang="en-US" sz="3200" spc="-1" strike="noStrike">
              <a:latin typeface="Arial"/>
            </a:endParaRPr>
          </a:p>
        </p:txBody>
      </p:sp>
      <p:sp>
        <p:nvSpPr>
          <p:cNvPr id="144"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Could we just count and divide?</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No!  Too many possible sentences!</a:t>
            </a:r>
            <a:endParaRPr b="0" lang="en-US" sz="2400" spc="-1" strike="noStrike">
              <a:latin typeface="Arial"/>
            </a:endParaRPr>
          </a:p>
          <a:p>
            <a:pPr marL="343080" indent="-34200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We’ll never see enough data for estimating these</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pPr>
            <a:endParaRPr b="0" lang="en-US" sz="2400" spc="-1" strike="noStrike">
              <a:latin typeface="Arial"/>
            </a:endParaRPr>
          </a:p>
        </p:txBody>
      </p:sp>
      <p:pic>
        <p:nvPicPr>
          <p:cNvPr id="145" name="" descr=""/>
          <p:cNvPicPr/>
          <p:nvPr/>
        </p:nvPicPr>
        <p:blipFill>
          <a:blip r:embed="rId1"/>
          <a:stretch/>
        </p:blipFill>
        <p:spPr>
          <a:xfrm>
            <a:off x="762120" y="2209680"/>
            <a:ext cx="6019200" cy="1993320"/>
          </a:xfrm>
          <a:prstGeom prst="rect">
            <a:avLst/>
          </a:prstGeom>
          <a:ln>
            <a:noFill/>
          </a:ln>
        </p:spPr>
      </p:pic>
    </p:spTree>
  </p:cSld>
  <mc:AlternateContent>
    <mc:Choice Requires="p14">
      <p:transition spd="slow" p14:dur="2000"/>
    </mc:Choice>
    <mc:Fallback>
      <p:transition spd="slow"/>
    </mc:Fallback>
  </mc:AlternateContent>
  <p:timing>
    <p:tnLst>
      <p:par>
        <p:cTn id="89" dur="indefinite" restart="never" nodeType="tmRoot">
          <p:childTnLst>
            <p:seq>
              <p:cTn id="90" dur="indefinite" nodeType="mainSeq">
                <p:childTnLst>
                  <p:par>
                    <p:cTn id="91" fill="hold">
                      <p:stCondLst>
                        <p:cond delay="0"/>
                      </p:stCondLst>
                      <p:childTnLst>
                        <p:par>
                          <p:cTn id="92" fill="hold">
                            <p:stCondLst>
                              <p:cond delay="0"/>
                            </p:stCondLst>
                            <p:childTnLst>
                              <p:par>
                                <p:cTn id="93" nodeType="withEffect" fill="hold" presetClass="entr" presetID="1">
                                  <p:stCondLst>
                                    <p:cond delay="0"/>
                                  </p:stCondLst>
                                  <p:childTnLst>
                                    <p:set>
                                      <p:cBhvr>
                                        <p:cTn id="94" dur="1" fill="hold">
                                          <p:stCondLst>
                                            <p:cond delay="0"/>
                                          </p:stCondLst>
                                        </p:cTn>
                                        <p:tgtEl>
                                          <p:spTgt spid="144">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144">
                                            <p:txEl>
                                              <p:pRg st="6" end="6"/>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44">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Absolute Discounting Interpolation</a:t>
            </a:r>
            <a:endParaRPr b="0" lang="en-US" sz="3200" spc="-1" strike="noStrike">
              <a:latin typeface="Arial"/>
            </a:endParaRPr>
          </a:p>
        </p:txBody>
      </p:sp>
      <p:sp>
        <p:nvSpPr>
          <p:cNvPr id="356" name="CustomShape 2"/>
          <p:cNvSpPr/>
          <p:nvPr/>
        </p:nvSpPr>
        <p:spPr>
          <a:xfrm>
            <a:off x="304920" y="1352520"/>
            <a:ext cx="8533440" cy="37897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000" spc="-1" strike="noStrike">
                <a:solidFill>
                  <a:srgbClr val="000000"/>
                </a:solidFill>
                <a:latin typeface="Calibri"/>
                <a:ea typeface="ＭＳ Ｐゴシック"/>
              </a:rPr>
              <a:t>Save ourselves some time and just subtract 0.75 (or some d)!</a:t>
            </a: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a:lnSpc>
                <a:spcPct val="100000"/>
              </a:lnSpc>
            </a:pPr>
            <a:endParaRPr b="0" lang="en-US" sz="2000" spc="-1" strike="noStrike">
              <a:latin typeface="Arial"/>
            </a:endParaRPr>
          </a:p>
          <a:p>
            <a:pPr lvl="1" marL="343080" indent="-342000">
              <a:lnSpc>
                <a:spcPct val="100000"/>
              </a:lnSpc>
              <a:spcBef>
                <a:spcPts val="479"/>
              </a:spcBef>
              <a:buClr>
                <a:srgbClr val="cc0000"/>
              </a:buClr>
              <a:buFont typeface="Times"/>
              <a:buChar char="•"/>
            </a:pPr>
            <a:r>
              <a:rPr b="0" lang="en-US" sz="2000" spc="-1" strike="noStrike">
                <a:solidFill>
                  <a:srgbClr val="000000"/>
                </a:solidFill>
                <a:latin typeface="Calibri"/>
                <a:ea typeface="ＭＳ Ｐゴシック"/>
              </a:rPr>
              <a:t>(Maybe keeping a couple extra values of d for counts 1 and 2)</a:t>
            </a:r>
            <a:endParaRPr b="0" lang="en-US" sz="2000" spc="-1" strike="noStrike">
              <a:latin typeface="Arial"/>
            </a:endParaRPr>
          </a:p>
          <a:p>
            <a:pPr marL="343080" indent="-342000">
              <a:lnSpc>
                <a:spcPct val="100000"/>
              </a:lnSpc>
              <a:spcBef>
                <a:spcPts val="561"/>
              </a:spcBef>
              <a:buClr>
                <a:srgbClr val="cc0000"/>
              </a:buClr>
              <a:buFont typeface="Times"/>
              <a:buChar char="•"/>
            </a:pPr>
            <a:r>
              <a:rPr b="0" lang="en-US" sz="2400" spc="-1" strike="noStrike">
                <a:solidFill>
                  <a:srgbClr val="000000"/>
                </a:solidFill>
                <a:latin typeface="Calibri"/>
                <a:ea typeface="ＭＳ Ｐゴシック"/>
              </a:rPr>
              <a:t>But should we really just use the regular unigram P(w)?</a:t>
            </a:r>
            <a:endParaRPr b="0" lang="en-US" sz="2400" spc="-1" strike="noStrike">
              <a:latin typeface="Arial"/>
            </a:endParaRPr>
          </a:p>
          <a:p>
            <a:pPr>
              <a:lnSpc>
                <a:spcPct val="100000"/>
              </a:lnSpc>
            </a:pPr>
            <a:endParaRPr b="0" lang="en-US" sz="2400" spc="-1" strike="noStrike">
              <a:latin typeface="Arial"/>
            </a:endParaRPr>
          </a:p>
        </p:txBody>
      </p:sp>
      <p:sp>
        <p:nvSpPr>
          <p:cNvPr id="357" name="CustomShape 3"/>
          <p:cNvSpPr/>
          <p:nvPr/>
        </p:nvSpPr>
        <p:spPr>
          <a:xfrm>
            <a:off x="304920" y="4705200"/>
            <a:ext cx="1980000" cy="342000"/>
          </a:xfrm>
          <a:prstGeom prst="rect">
            <a:avLst/>
          </a:prstGeom>
          <a:noFill/>
          <a:ln w="9360">
            <a:noFill/>
          </a:ln>
        </p:spPr>
        <p:style>
          <a:lnRef idx="0"/>
          <a:fillRef idx="0"/>
          <a:effectRef idx="0"/>
          <a:fontRef idx="minor"/>
        </p:style>
        <p:txBody>
          <a:bodyPr lIns="90000" rIns="90000" tIns="45000" bIns="45000">
            <a:noAutofit/>
          </a:bodyPr>
          <a:p>
            <a:pPr>
              <a:lnSpc>
                <a:spcPct val="100000"/>
              </a:lnSpc>
            </a:pPr>
            <a:fld id="{B3B13C71-3FA2-4222-8419-FCDE5A852947}" type="slidenum">
              <a:rPr b="0" lang="en-US" sz="1400" spc="-1" strike="noStrike">
                <a:solidFill>
                  <a:srgbClr val="000000"/>
                </a:solidFill>
                <a:latin typeface="Calibri"/>
                <a:ea typeface="ＭＳ Ｐゴシック"/>
              </a:rPr>
              <a:t>&lt;number&gt;</a:t>
            </a:fld>
            <a:endParaRPr b="0" lang="en-US" sz="1400" spc="-1" strike="noStrike">
              <a:latin typeface="Arial"/>
            </a:endParaRPr>
          </a:p>
        </p:txBody>
      </p:sp>
      <p:sp>
        <p:nvSpPr>
          <p:cNvPr id="358" name="CustomShape 4"/>
          <p:cNvSpPr/>
          <p:nvPr/>
        </p:nvSpPr>
        <p:spPr>
          <a:xfrm>
            <a:off x="3640680" y="1886040"/>
            <a:ext cx="2320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Lucida Sans"/>
                <a:ea typeface="ＭＳ Ｐゴシック"/>
              </a:rPr>
              <a:t>discounted bigram</a:t>
            </a:r>
            <a:endParaRPr b="0" lang="en-US" sz="1800" spc="-1" strike="noStrike">
              <a:latin typeface="Arial"/>
            </a:endParaRPr>
          </a:p>
        </p:txBody>
      </p:sp>
      <p:sp>
        <p:nvSpPr>
          <p:cNvPr id="359" name="CustomShape 5"/>
          <p:cNvSpPr/>
          <p:nvPr/>
        </p:nvSpPr>
        <p:spPr>
          <a:xfrm>
            <a:off x="7840800" y="3116880"/>
            <a:ext cx="113508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Lucida Sans"/>
                <a:ea typeface="ＭＳ Ｐゴシック"/>
              </a:rPr>
              <a:t>unigram</a:t>
            </a:r>
            <a:endParaRPr b="0" lang="en-US" sz="1800" spc="-1" strike="noStrike">
              <a:latin typeface="Arial"/>
            </a:endParaRPr>
          </a:p>
        </p:txBody>
      </p:sp>
      <p:sp>
        <p:nvSpPr>
          <p:cNvPr id="360" name="CustomShape 6"/>
          <p:cNvSpPr/>
          <p:nvPr/>
        </p:nvSpPr>
        <p:spPr>
          <a:xfrm>
            <a:off x="6532200" y="1962000"/>
            <a:ext cx="1982520" cy="3027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0000"/>
                </a:solidFill>
                <a:latin typeface="Lucida Sans"/>
                <a:ea typeface="ＭＳ Ｐゴシック"/>
              </a:rPr>
              <a:t>Interpolation weight</a:t>
            </a:r>
            <a:endParaRPr b="0" lang="en-US" sz="1400" spc="-1" strike="noStrike">
              <a:latin typeface="Arial"/>
            </a:endParaRPr>
          </a:p>
        </p:txBody>
      </p:sp>
      <p:sp>
        <p:nvSpPr>
          <p:cNvPr id="361" name="CustomShape 7"/>
          <p:cNvSpPr/>
          <p:nvPr/>
        </p:nvSpPr>
        <p:spPr>
          <a:xfrm flipH="1">
            <a:off x="7162200" y="2266920"/>
            <a:ext cx="227520" cy="303840"/>
          </a:xfrm>
          <a:custGeom>
            <a:avLst/>
            <a:gdLst/>
            <a:ahLst/>
            <a:rect l="l" t="t" r="r" b="b"/>
            <a:pathLst>
              <a:path w="21600" h="21600">
                <a:moveTo>
                  <a:pt x="0" y="0"/>
                </a:moveTo>
                <a:lnTo>
                  <a:pt x="21600" y="21600"/>
                </a:lnTo>
              </a:path>
            </a:pathLst>
          </a:custGeom>
          <a:gradFill rotWithShape="0">
            <a:gsLst>
              <a:gs pos="0">
                <a:srgbClr val="a50021"/>
              </a:gs>
              <a:gs pos="100000">
                <a:srgbClr val="000000">
                  <a:alpha val="0"/>
                </a:srgbClr>
              </a:gs>
            </a:gsLst>
            <a:lin ang="10800000"/>
          </a:gradFill>
          <a:ln w="9360">
            <a:solidFill>
              <a:schemeClr val="tx1"/>
            </a:solidFill>
            <a:miter/>
            <a:tailEnd len="med" type="triangle" w="med"/>
          </a:ln>
        </p:spPr>
        <p:style>
          <a:lnRef idx="0"/>
          <a:fillRef idx="0"/>
          <a:effectRef idx="0"/>
          <a:fontRef idx="minor"/>
        </p:style>
      </p:sp>
      <p:sp>
        <p:nvSpPr>
          <p:cNvPr id="362" name="CustomShape 8"/>
          <p:cNvSpPr/>
          <p:nvPr/>
        </p:nvSpPr>
        <p:spPr>
          <a:xfrm flipH="1" flipV="1">
            <a:off x="8076600" y="2952000"/>
            <a:ext cx="227520" cy="227520"/>
          </a:xfrm>
          <a:custGeom>
            <a:avLst/>
            <a:gdLst/>
            <a:ahLst/>
            <a:rect l="l" t="t" r="r" b="b"/>
            <a:pathLst>
              <a:path w="21600" h="21600">
                <a:moveTo>
                  <a:pt x="0" y="0"/>
                </a:moveTo>
                <a:lnTo>
                  <a:pt x="21600" y="21600"/>
                </a:lnTo>
              </a:path>
            </a:pathLst>
          </a:custGeom>
          <a:gradFill rotWithShape="0">
            <a:gsLst>
              <a:gs pos="0">
                <a:srgbClr val="a50021"/>
              </a:gs>
              <a:gs pos="100000">
                <a:srgbClr val="000000">
                  <a:alpha val="0"/>
                </a:srgbClr>
              </a:gs>
            </a:gsLst>
            <a:lin ang="10800000"/>
          </a:gradFill>
          <a:ln w="9360">
            <a:solidFill>
              <a:schemeClr val="tx1"/>
            </a:solidFill>
            <a:miter/>
            <a:tailEnd len="med" type="triangle" w="med"/>
          </a:ln>
        </p:spPr>
        <p:style>
          <a:lnRef idx="0"/>
          <a:fillRef idx="0"/>
          <a:effectRef idx="0"/>
          <a:fontRef idx="minor"/>
        </p:style>
      </p:sp>
      <p:pic>
        <p:nvPicPr>
          <p:cNvPr id="363" name="" descr=""/>
          <p:cNvPicPr/>
          <p:nvPr/>
        </p:nvPicPr>
        <p:blipFill>
          <a:blip r:embed="rId1"/>
          <a:stretch/>
        </p:blipFill>
        <p:spPr>
          <a:xfrm>
            <a:off x="393840" y="2184480"/>
            <a:ext cx="8190720" cy="1091520"/>
          </a:xfrm>
          <a:prstGeom prst="rect">
            <a:avLst/>
          </a:prstGeom>
          <a:ln>
            <a:noFill/>
          </a:ln>
        </p:spPr>
      </p:pic>
    </p:spTree>
  </p:cSld>
  <mc:AlternateContent>
    <mc:Choice Requires="p14">
      <p:transition spd="slow" p14:dur="2000"/>
    </mc:Choice>
    <mc:Fallback>
      <p:transition spd="slow"/>
    </mc:Fallback>
  </mc:AlternateContent>
  <p:timing>
    <p:tnLst>
      <p:par>
        <p:cTn id="529" dur="indefinite" restart="never" nodeType="tmRoot">
          <p:childTnLst>
            <p:seq>
              <p:cTn id="530" dur="indefinite" nodeType="mainSeq">
                <p:childTnLst>
                  <p:par>
                    <p:cTn id="531" fill="hold">
                      <p:stCondLst>
                        <p:cond delay="indefinite"/>
                      </p:stCondLst>
                      <p:childTnLst>
                        <p:par>
                          <p:cTn id="532" fill="hold">
                            <p:stCondLst>
                              <p:cond delay="0"/>
                            </p:stCondLst>
                            <p:childTnLst>
                              <p:par>
                                <p:cTn id="533" nodeType="clickEffect" fill="hold" presetClass="entr" presetID="1">
                                  <p:stCondLst>
                                    <p:cond delay="0"/>
                                  </p:stCondLst>
                                  <p:childTnLst>
                                    <p:set>
                                      <p:cBhvr>
                                        <p:cTn id="534" dur="1" fill="hold">
                                          <p:stCondLst>
                                            <p:cond delay="0"/>
                                          </p:stCondLst>
                                        </p:cTn>
                                        <p:tgtEl>
                                          <p:spTgt spid="35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457200" y="1047600"/>
            <a:ext cx="868572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79"/>
              </a:spcBef>
              <a:buClr>
                <a:srgbClr val="cc0000"/>
              </a:buClr>
              <a:buFont typeface="Times"/>
              <a:buChar char="•"/>
            </a:pPr>
            <a:r>
              <a:rPr b="0" lang="en-US" sz="2000" spc="-1" strike="noStrike">
                <a:solidFill>
                  <a:srgbClr val="000000"/>
                </a:solidFill>
                <a:latin typeface="Calibri"/>
                <a:ea typeface="ＭＳ Ｐゴシック"/>
              </a:rPr>
              <a:t>Better estimate for probabilities of lower-order unigrams!</a:t>
            </a:r>
            <a:endParaRPr b="0" lang="en-US" sz="2000" spc="-1" strike="noStrike">
              <a:latin typeface="Arial"/>
            </a:endParaRPr>
          </a:p>
          <a:p>
            <a:pPr lvl="1" marL="685800" indent="-227520">
              <a:lnSpc>
                <a:spcPct val="100000"/>
              </a:lnSpc>
              <a:spcBef>
                <a:spcPts val="400"/>
              </a:spcBef>
              <a:buClr>
                <a:srgbClr val="000000"/>
              </a:buClr>
              <a:buFont typeface="Times"/>
              <a:buChar char="•"/>
            </a:pPr>
            <a:r>
              <a:rPr b="0" lang="en-US" sz="1600" spc="-1" strike="noStrike">
                <a:solidFill>
                  <a:srgbClr val="000000"/>
                </a:solidFill>
                <a:latin typeface="Calibri"/>
                <a:ea typeface="ＭＳ Ｐゴシック"/>
              </a:rPr>
              <a:t>Shannon game:  </a:t>
            </a:r>
            <a:r>
              <a:rPr b="0" i="1" lang="en-US" sz="1600" spc="-1" strike="noStrike">
                <a:solidFill>
                  <a:srgbClr val="000000"/>
                </a:solidFill>
                <a:latin typeface="Calibri"/>
                <a:ea typeface="ＭＳ Ｐゴシック"/>
              </a:rPr>
              <a:t>I can’t see without my reading___________</a:t>
            </a:r>
            <a:r>
              <a:rPr b="0" lang="en-US" sz="1600" spc="-1" strike="noStrike">
                <a:solidFill>
                  <a:srgbClr val="000000"/>
                </a:solidFill>
                <a:latin typeface="Calibri"/>
                <a:ea typeface="ＭＳ Ｐゴシック"/>
              </a:rPr>
              <a:t>?</a:t>
            </a:r>
            <a:endParaRPr b="0" lang="en-US" sz="1600" spc="-1" strike="noStrike">
              <a:latin typeface="Arial"/>
            </a:endParaRPr>
          </a:p>
          <a:p>
            <a:pPr lvl="1" marL="685800" indent="-227520">
              <a:lnSpc>
                <a:spcPct val="100000"/>
              </a:lnSpc>
              <a:spcBef>
                <a:spcPts val="400"/>
              </a:spcBef>
              <a:buClr>
                <a:srgbClr val="000000"/>
              </a:buClr>
              <a:buFont typeface="Times"/>
              <a:buChar char="•"/>
            </a:pPr>
            <a:r>
              <a:rPr b="0" lang="en-US" sz="1600" spc="-1" strike="noStrike">
                <a:solidFill>
                  <a:srgbClr val="000000"/>
                </a:solidFill>
                <a:latin typeface="Calibri"/>
                <a:ea typeface="ＭＳ Ｐゴシック"/>
              </a:rPr>
              <a:t>“</a:t>
            </a:r>
            <a:r>
              <a:rPr b="0" lang="en-US" sz="1600" spc="-1" strike="noStrike">
                <a:solidFill>
                  <a:srgbClr val="000000"/>
                </a:solidFill>
                <a:latin typeface="Calibri"/>
                <a:ea typeface="ＭＳ Ｐゴシック"/>
              </a:rPr>
              <a:t>Francisco” is more common than “glasses”</a:t>
            </a:r>
            <a:endParaRPr b="0" lang="en-US" sz="1600" spc="-1" strike="noStrike">
              <a:latin typeface="Arial"/>
            </a:endParaRPr>
          </a:p>
          <a:p>
            <a:pPr lvl="1" marL="685800" indent="-227520">
              <a:lnSpc>
                <a:spcPct val="100000"/>
              </a:lnSpc>
              <a:spcBef>
                <a:spcPts val="400"/>
              </a:spcBef>
              <a:buClr>
                <a:srgbClr val="000000"/>
              </a:buClr>
              <a:buFont typeface="Times"/>
              <a:buChar char="•"/>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but “Francisco” always follows “San”</a:t>
            </a:r>
            <a:endParaRPr b="0" lang="en-US" sz="1600" spc="-1" strike="noStrike">
              <a:latin typeface="Arial"/>
            </a:endParaRPr>
          </a:p>
          <a:p>
            <a:pPr marL="343080" indent="-342000">
              <a:lnSpc>
                <a:spcPct val="100000"/>
              </a:lnSpc>
              <a:spcBef>
                <a:spcPts val="479"/>
              </a:spcBef>
              <a:buClr>
                <a:srgbClr val="cc0000"/>
              </a:buClr>
              <a:buFont typeface="Times"/>
              <a:buChar char="•"/>
            </a:pPr>
            <a:r>
              <a:rPr b="0" lang="en-US" sz="2000" spc="-1" strike="noStrike">
                <a:solidFill>
                  <a:srgbClr val="000000"/>
                </a:solidFill>
                <a:latin typeface="Calibri"/>
                <a:ea typeface="ＭＳ Ｐゴシック"/>
              </a:rPr>
              <a:t>The unigram is useful exactly when we haven’t seen this bigram!</a:t>
            </a:r>
            <a:endParaRPr b="0" lang="en-US" sz="2000" spc="-1" strike="noStrike">
              <a:latin typeface="Arial"/>
            </a:endParaRPr>
          </a:p>
          <a:p>
            <a:pPr marL="343080" indent="-342000">
              <a:lnSpc>
                <a:spcPct val="100000"/>
              </a:lnSpc>
              <a:spcBef>
                <a:spcPts val="479"/>
              </a:spcBef>
              <a:buClr>
                <a:srgbClr val="cc0000"/>
              </a:buClr>
              <a:buFont typeface="Times"/>
              <a:buChar char="•"/>
            </a:pPr>
            <a:r>
              <a:rPr b="0" lang="en-US" sz="2000" spc="-1" strike="noStrike">
                <a:solidFill>
                  <a:srgbClr val="000000"/>
                </a:solidFill>
                <a:latin typeface="Calibri"/>
                <a:ea typeface="ＭＳ Ｐゴシック"/>
              </a:rPr>
              <a:t>Instead of  P(w): “How likely is w”</a:t>
            </a:r>
            <a:endParaRPr b="0" lang="en-US" sz="2000" spc="-1" strike="noStrike">
              <a:latin typeface="Arial"/>
            </a:endParaRPr>
          </a:p>
          <a:p>
            <a:pPr marL="343080" indent="-342000">
              <a:lnSpc>
                <a:spcPct val="100000"/>
              </a:lnSpc>
              <a:spcBef>
                <a:spcPts val="479"/>
              </a:spcBef>
              <a:buClr>
                <a:srgbClr val="cc0000"/>
              </a:buClr>
              <a:buFont typeface="Times"/>
              <a:buChar char="•"/>
            </a:pPr>
            <a:r>
              <a:rPr b="0" lang="en-US" sz="2000" spc="-1" strike="noStrike">
                <a:solidFill>
                  <a:srgbClr val="000000"/>
                </a:solidFill>
                <a:latin typeface="Calibri"/>
                <a:ea typeface="ＭＳ Ｐゴシック"/>
              </a:rPr>
              <a:t>P</a:t>
            </a:r>
            <a:r>
              <a:rPr b="0" lang="en-US" sz="2000" spc="-1" strike="noStrike" baseline="-25000">
                <a:solidFill>
                  <a:srgbClr val="000000"/>
                </a:solidFill>
                <a:latin typeface="Calibri"/>
                <a:ea typeface="ＭＳ Ｐゴシック"/>
              </a:rPr>
              <a:t>continuation</a:t>
            </a:r>
            <a:r>
              <a:rPr b="0" lang="en-US" sz="2000" spc="-1" strike="noStrike">
                <a:solidFill>
                  <a:srgbClr val="000000"/>
                </a:solidFill>
                <a:latin typeface="Calibri"/>
                <a:ea typeface="ＭＳ Ｐゴシック"/>
              </a:rPr>
              <a:t>(w):  “How likely is w to appear as a novel continuation?</a:t>
            </a:r>
            <a:endParaRPr b="0" lang="en-US" sz="2000" spc="-1" strike="noStrike">
              <a:latin typeface="Arial"/>
            </a:endParaRPr>
          </a:p>
          <a:p>
            <a:pPr lvl="1" marL="685800" indent="-227520">
              <a:lnSpc>
                <a:spcPct val="100000"/>
              </a:lnSpc>
              <a:spcBef>
                <a:spcPts val="400"/>
              </a:spcBef>
              <a:buClr>
                <a:srgbClr val="000000"/>
              </a:buClr>
              <a:buFont typeface="Times"/>
              <a:buChar char="•"/>
            </a:pPr>
            <a:r>
              <a:rPr b="0" lang="en-US" sz="1600" spc="-1" strike="noStrike">
                <a:solidFill>
                  <a:srgbClr val="000000"/>
                </a:solidFill>
                <a:latin typeface="Calibri"/>
                <a:ea typeface="ＭＳ Ｐゴシック"/>
              </a:rPr>
              <a:t>For each word, count the number of bigram types it completes</a:t>
            </a:r>
            <a:endParaRPr b="0" lang="en-US" sz="1600" spc="-1" strike="noStrike">
              <a:latin typeface="Arial"/>
            </a:endParaRPr>
          </a:p>
          <a:p>
            <a:pPr lvl="1" marL="685800" indent="-227520">
              <a:lnSpc>
                <a:spcPct val="100000"/>
              </a:lnSpc>
              <a:spcBef>
                <a:spcPts val="400"/>
              </a:spcBef>
              <a:buClr>
                <a:srgbClr val="000000"/>
              </a:buClr>
              <a:buFont typeface="Times"/>
              <a:buChar char="•"/>
            </a:pPr>
            <a:r>
              <a:rPr b="0" lang="en-US" sz="1600" spc="-1" strike="noStrike">
                <a:solidFill>
                  <a:srgbClr val="000000"/>
                </a:solidFill>
                <a:latin typeface="Calibri"/>
                <a:ea typeface="ＭＳ Ｐゴシック"/>
              </a:rPr>
              <a:t>Every bigram type was a novel continuation the first time it was seen</a:t>
            </a:r>
            <a:endParaRPr b="0" lang="en-US" sz="1600" spc="-1" strike="noStrike">
              <a:latin typeface="Arial"/>
            </a:endParaRPr>
          </a:p>
        </p:txBody>
      </p:sp>
      <p:sp>
        <p:nvSpPr>
          <p:cNvPr id="365" name="CustomShape 2"/>
          <p:cNvSpPr/>
          <p:nvPr/>
        </p:nvSpPr>
        <p:spPr>
          <a:xfrm>
            <a:off x="6003720" y="1356840"/>
            <a:ext cx="12463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800" spc="-1" strike="noStrike">
                <a:solidFill>
                  <a:srgbClr val="3366ff"/>
                </a:solidFill>
                <a:latin typeface="Calibri"/>
                <a:ea typeface="ＭＳ Ｐゴシック"/>
              </a:rPr>
              <a:t>Francisco</a:t>
            </a:r>
            <a:endParaRPr b="0" lang="en-US" sz="1800" spc="-1" strike="noStrike">
              <a:latin typeface="Arial"/>
            </a:endParaRPr>
          </a:p>
        </p:txBody>
      </p:sp>
      <p:sp>
        <p:nvSpPr>
          <p:cNvPr id="366" name="CustomShape 3"/>
          <p:cNvSpPr/>
          <p:nvPr/>
        </p:nvSpPr>
        <p:spPr>
          <a:xfrm>
            <a:off x="1371600" y="28584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Kneser-Ney Smoothing I</a:t>
            </a:r>
            <a:endParaRPr b="0" lang="en-US" sz="3200" spc="-1" strike="noStrike">
              <a:latin typeface="Arial"/>
            </a:endParaRPr>
          </a:p>
        </p:txBody>
      </p:sp>
      <p:sp>
        <p:nvSpPr>
          <p:cNvPr id="367" name="CustomShape 4"/>
          <p:cNvSpPr/>
          <p:nvPr/>
        </p:nvSpPr>
        <p:spPr>
          <a:xfrm>
            <a:off x="6057720" y="1355040"/>
            <a:ext cx="10256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800" spc="-1" strike="noStrike">
                <a:solidFill>
                  <a:srgbClr val="3366ff"/>
                </a:solidFill>
                <a:latin typeface="Calibri"/>
                <a:ea typeface="ＭＳ Ｐゴシック"/>
              </a:rPr>
              <a:t>glasses</a:t>
            </a:r>
            <a:endParaRPr b="0" lang="en-US" sz="1800" spc="-1" strike="noStrike">
              <a:latin typeface="Arial"/>
            </a:endParaRPr>
          </a:p>
        </p:txBody>
      </p:sp>
      <p:pic>
        <p:nvPicPr>
          <p:cNvPr id="368" name="" descr=""/>
          <p:cNvPicPr/>
          <p:nvPr/>
        </p:nvPicPr>
        <p:blipFill>
          <a:blip r:embed="rId1"/>
          <a:stretch/>
        </p:blipFill>
        <p:spPr>
          <a:xfrm>
            <a:off x="1981080" y="4686480"/>
            <a:ext cx="4596840" cy="443880"/>
          </a:xfrm>
          <a:prstGeom prst="rect">
            <a:avLst/>
          </a:prstGeom>
          <a:ln>
            <a:noFill/>
          </a:ln>
        </p:spPr>
      </p:pic>
    </p:spTree>
  </p:cSld>
  <mc:AlternateContent>
    <mc:Choice Requires="p14">
      <p:transition spd="slow" p14:dur="2000"/>
    </mc:Choice>
    <mc:Fallback>
      <p:transition spd="slow"/>
    </mc:Fallback>
  </mc:AlternateContent>
  <p:timing>
    <p:tnLst>
      <p:par>
        <p:cTn id="535" dur="indefinite" restart="never" nodeType="tmRoot">
          <p:childTnLst>
            <p:seq>
              <p:cTn id="536" dur="indefinite" nodeType="mainSeq">
                <p:childTnLst>
                  <p:par>
                    <p:cTn id="537" fill="hold">
                      <p:stCondLst>
                        <p:cond delay="indefinite"/>
                      </p:stCondLst>
                      <p:childTnLst>
                        <p:par>
                          <p:cTn id="538" fill="hold">
                            <p:stCondLst>
                              <p:cond delay="0"/>
                            </p:stCondLst>
                            <p:childTnLst>
                              <p:par>
                                <p:cTn id="539" nodeType="clickEffect" fill="hold" presetClass="entr" presetID="1">
                                  <p:stCondLst>
                                    <p:cond delay="0"/>
                                  </p:stCondLst>
                                  <p:childTnLst>
                                    <p:set>
                                      <p:cBhvr>
                                        <p:cTn id="540" dur="1" fill="hold">
                                          <p:stCondLst>
                                            <p:cond delay="0"/>
                                          </p:stCondLst>
                                        </p:cTn>
                                        <p:tgtEl>
                                          <p:spTgt spid="364">
                                            <p:txEl>
                                              <p:pRg st="0" end="0"/>
                                            </p:txEl>
                                          </p:spTgt>
                                        </p:tgtEl>
                                        <p:attrNameLst>
                                          <p:attrName>style.visibility</p:attrName>
                                        </p:attrNameLst>
                                      </p:cBhvr>
                                      <p:to>
                                        <p:strVal val="visible"/>
                                      </p:to>
                                    </p:set>
                                  </p:childTnLst>
                                </p:cTn>
                              </p:par>
                            </p:childTnLst>
                          </p:cTn>
                        </p:par>
                      </p:childTnLst>
                    </p:cTn>
                  </p:par>
                  <p:par>
                    <p:cTn id="541" fill="hold">
                      <p:stCondLst>
                        <p:cond delay="indefinite"/>
                      </p:stCondLst>
                      <p:childTnLst>
                        <p:par>
                          <p:cTn id="542" fill="hold">
                            <p:stCondLst>
                              <p:cond delay="0"/>
                            </p:stCondLst>
                            <p:childTnLst>
                              <p:par>
                                <p:cTn id="543" nodeType="clickEffect" fill="hold" presetClass="entr" presetID="1">
                                  <p:stCondLst>
                                    <p:cond delay="0"/>
                                  </p:stCondLst>
                                  <p:childTnLst>
                                    <p:set>
                                      <p:cBhvr>
                                        <p:cTn id="544" dur="1" fill="hold">
                                          <p:stCondLst>
                                            <p:cond delay="0"/>
                                          </p:stCondLst>
                                        </p:cTn>
                                        <p:tgtEl>
                                          <p:spTgt spid="364">
                                            <p:txEl>
                                              <p:pRg st="1" end="1"/>
                                            </p:txEl>
                                          </p:spTgt>
                                        </p:tgtEl>
                                        <p:attrNameLst>
                                          <p:attrName>style.visibility</p:attrName>
                                        </p:attrNameLst>
                                      </p:cBhvr>
                                      <p:to>
                                        <p:strVal val="visible"/>
                                      </p:to>
                                    </p:se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
                                  <p:stCondLst>
                                    <p:cond delay="0"/>
                                  </p:stCondLst>
                                  <p:childTnLst>
                                    <p:set>
                                      <p:cBhvr>
                                        <p:cTn id="548" dur="1" fill="hold">
                                          <p:stCondLst>
                                            <p:cond delay="0"/>
                                          </p:stCondLst>
                                        </p:cTn>
                                        <p:tgtEl>
                                          <p:spTgt spid="367">
                                            <p:txEl>
                                              <p:pRg st="0" end="0"/>
                                            </p:txEl>
                                          </p:spTgt>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nodeType="clickEffect" fill="hold" presetClass="exit" presetID="1">
                                  <p:stCondLst>
                                    <p:cond delay="0"/>
                                  </p:stCondLst>
                                  <p:childTnLst>
                                    <p:set>
                                      <p:cBhvr>
                                        <p:cTn id="552" dur="1" fill="hold">
                                          <p:stCondLst>
                                            <p:cond delay="0"/>
                                          </p:stCondLst>
                                        </p:cTn>
                                        <p:tgtEl>
                                          <p:spTgt spid="367">
                                            <p:txEl>
                                              <p:pRg st="0" end="0"/>
                                            </p:txEl>
                                          </p:spTgt>
                                        </p:tgtEl>
                                        <p:attrNameLst>
                                          <p:attrName>style.visibility</p:attrName>
                                        </p:attrNameLst>
                                      </p:cBhvr>
                                      <p:to>
                                        <p:strVal val="hidden"/>
                                      </p:to>
                                    </p:set>
                                  </p:childTnLst>
                                </p:cTn>
                              </p:par>
                            </p:childTnLst>
                          </p:cTn>
                        </p:par>
                      </p:childTnLst>
                    </p:cTn>
                  </p:par>
                  <p:par>
                    <p:cTn id="553" fill="hold">
                      <p:stCondLst>
                        <p:cond delay="indefinite"/>
                      </p:stCondLst>
                      <p:childTnLst>
                        <p:par>
                          <p:cTn id="554" fill="hold">
                            <p:stCondLst>
                              <p:cond delay="0"/>
                            </p:stCondLst>
                            <p:childTnLst>
                              <p:par>
                                <p:cTn id="555" nodeType="clickEffect" fill="hold" presetClass="entr" presetID="1">
                                  <p:stCondLst>
                                    <p:cond delay="0"/>
                                  </p:stCondLst>
                                  <p:childTnLst>
                                    <p:set>
                                      <p:cBhvr>
                                        <p:cTn id="556" dur="1" fill="hold">
                                          <p:stCondLst>
                                            <p:cond delay="0"/>
                                          </p:stCondLst>
                                        </p:cTn>
                                        <p:tgtEl>
                                          <p:spTgt spid="365"/>
                                        </p:tgtEl>
                                        <p:attrNameLst>
                                          <p:attrName>style.visibility</p:attrName>
                                        </p:attrNameLst>
                                      </p:cBhvr>
                                      <p:to>
                                        <p:strVal val="visible"/>
                                      </p:to>
                                    </p:set>
                                  </p:childTnLst>
                                </p:cTn>
                              </p:par>
                            </p:childTnLst>
                          </p:cTn>
                        </p:par>
                      </p:childTnLst>
                    </p:cTn>
                  </p:par>
                  <p:par>
                    <p:cTn id="557" fill="hold">
                      <p:stCondLst>
                        <p:cond delay="indefinite"/>
                      </p:stCondLst>
                      <p:childTnLst>
                        <p:par>
                          <p:cTn id="558" fill="hold">
                            <p:stCondLst>
                              <p:cond delay="0"/>
                            </p:stCondLst>
                            <p:childTnLst>
                              <p:par>
                                <p:cTn id="559" nodeType="clickEffect" fill="hold" presetClass="entr" presetID="1">
                                  <p:stCondLst>
                                    <p:cond delay="0"/>
                                  </p:stCondLst>
                                  <p:childTnLst>
                                    <p:set>
                                      <p:cBhvr>
                                        <p:cTn id="560" dur="1" fill="hold">
                                          <p:stCondLst>
                                            <p:cond delay="0"/>
                                          </p:stCondLst>
                                        </p:cTn>
                                        <p:tgtEl>
                                          <p:spTgt spid="364">
                                            <p:txEl>
                                              <p:pRg st="2" end="2"/>
                                            </p:txEl>
                                          </p:spTgt>
                                        </p:tgtEl>
                                        <p:attrNameLst>
                                          <p:attrName>style.visibility</p:attrName>
                                        </p:attrNameLst>
                                      </p:cBhvr>
                                      <p:to>
                                        <p:strVal val="visible"/>
                                      </p:to>
                                    </p:set>
                                  </p:childTnLst>
                                </p:cTn>
                              </p:par>
                            </p:childTnLst>
                          </p:cTn>
                        </p:par>
                      </p:childTnLst>
                    </p:cTn>
                  </p:par>
                  <p:par>
                    <p:cTn id="561" fill="hold">
                      <p:stCondLst>
                        <p:cond delay="indefinite"/>
                      </p:stCondLst>
                      <p:childTnLst>
                        <p:par>
                          <p:cTn id="562" fill="hold">
                            <p:stCondLst>
                              <p:cond delay="0"/>
                            </p:stCondLst>
                            <p:childTnLst>
                              <p:par>
                                <p:cTn id="563" nodeType="clickEffect" fill="hold" presetClass="entr" presetID="1">
                                  <p:stCondLst>
                                    <p:cond delay="0"/>
                                  </p:stCondLst>
                                  <p:childTnLst>
                                    <p:set>
                                      <p:cBhvr>
                                        <p:cTn id="564" dur="1" fill="hold">
                                          <p:stCondLst>
                                            <p:cond delay="0"/>
                                          </p:stCondLst>
                                        </p:cTn>
                                        <p:tgtEl>
                                          <p:spTgt spid="364">
                                            <p:txEl>
                                              <p:pRg st="3" end="3"/>
                                            </p:txEl>
                                          </p:spTgt>
                                        </p:tgtEl>
                                        <p:attrNameLst>
                                          <p:attrName>style.visibility</p:attrName>
                                        </p:attrNameLst>
                                      </p:cBhvr>
                                      <p:to>
                                        <p:strVal val="visible"/>
                                      </p:to>
                                    </p:set>
                                  </p:childTnLst>
                                </p:cTn>
                              </p:par>
                            </p:childTnLst>
                          </p:cTn>
                        </p:par>
                      </p:childTnLst>
                    </p:cTn>
                  </p:par>
                  <p:par>
                    <p:cTn id="565" fill="hold">
                      <p:stCondLst>
                        <p:cond delay="indefinite"/>
                      </p:stCondLst>
                      <p:childTnLst>
                        <p:par>
                          <p:cTn id="566" fill="hold">
                            <p:stCondLst>
                              <p:cond delay="0"/>
                            </p:stCondLst>
                            <p:childTnLst>
                              <p:par>
                                <p:cTn id="567" nodeType="clickEffect" fill="hold" presetClass="entr" presetID="1">
                                  <p:stCondLst>
                                    <p:cond delay="0"/>
                                  </p:stCondLst>
                                  <p:childTnLst>
                                    <p:set>
                                      <p:cBhvr>
                                        <p:cTn id="568" dur="1" fill="hold">
                                          <p:stCondLst>
                                            <p:cond delay="0"/>
                                          </p:stCondLst>
                                        </p:cTn>
                                        <p:tgtEl>
                                          <p:spTgt spid="364">
                                            <p:txEl>
                                              <p:pRg st="4" end="4"/>
                                            </p:txEl>
                                          </p:spTgt>
                                        </p:tgtEl>
                                        <p:attrNameLst>
                                          <p:attrName>style.visibility</p:attrName>
                                        </p:attrNameLst>
                                      </p:cBhvr>
                                      <p:to>
                                        <p:strVal val="visible"/>
                                      </p:to>
                                    </p:set>
                                  </p:childTnLst>
                                </p:cTn>
                              </p:par>
                            </p:childTnLst>
                          </p:cTn>
                        </p:par>
                      </p:childTnLst>
                    </p:cTn>
                  </p:par>
                  <p:par>
                    <p:cTn id="569" fill="hold">
                      <p:stCondLst>
                        <p:cond delay="indefinite"/>
                      </p:stCondLst>
                      <p:childTnLst>
                        <p:par>
                          <p:cTn id="570" fill="hold">
                            <p:stCondLst>
                              <p:cond delay="0"/>
                            </p:stCondLst>
                            <p:childTnLst>
                              <p:par>
                                <p:cTn id="571" nodeType="clickEffect" fill="hold" presetClass="entr" presetID="1">
                                  <p:stCondLst>
                                    <p:cond delay="0"/>
                                  </p:stCondLst>
                                  <p:childTnLst>
                                    <p:set>
                                      <p:cBhvr>
                                        <p:cTn id="572" dur="1" fill="hold">
                                          <p:stCondLst>
                                            <p:cond delay="0"/>
                                          </p:stCondLst>
                                        </p:cTn>
                                        <p:tgtEl>
                                          <p:spTgt spid="364">
                                            <p:txEl>
                                              <p:pRg st="5" end="5"/>
                                            </p:txEl>
                                          </p:spTgt>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nodeType="clickEffect" fill="hold" presetClass="entr" presetID="1">
                                  <p:stCondLst>
                                    <p:cond delay="0"/>
                                  </p:stCondLst>
                                  <p:childTnLst>
                                    <p:set>
                                      <p:cBhvr>
                                        <p:cTn id="576" dur="1" fill="hold">
                                          <p:stCondLst>
                                            <p:cond delay="0"/>
                                          </p:stCondLst>
                                        </p:cTn>
                                        <p:tgtEl>
                                          <p:spTgt spid="364">
                                            <p:txEl>
                                              <p:pRg st="6" end="6"/>
                                            </p:txEl>
                                          </p:spTgt>
                                        </p:tgtEl>
                                        <p:attrNameLst>
                                          <p:attrName>style.visibility</p:attrName>
                                        </p:attrNameLst>
                                      </p:cBhvr>
                                      <p:to>
                                        <p:strVal val="visible"/>
                                      </p:to>
                                    </p:set>
                                  </p:childTnLst>
                                </p:cTn>
                              </p:par>
                            </p:childTnLst>
                          </p:cTn>
                        </p:par>
                      </p:childTnLst>
                    </p:cTn>
                  </p:par>
                  <p:par>
                    <p:cTn id="577" fill="hold">
                      <p:stCondLst>
                        <p:cond delay="indefinite"/>
                      </p:stCondLst>
                      <p:childTnLst>
                        <p:par>
                          <p:cTn id="578" fill="hold">
                            <p:stCondLst>
                              <p:cond delay="0"/>
                            </p:stCondLst>
                            <p:childTnLst>
                              <p:par>
                                <p:cTn id="579" nodeType="clickEffect" fill="hold" presetClass="entr" presetID="1">
                                  <p:stCondLst>
                                    <p:cond delay="0"/>
                                  </p:stCondLst>
                                  <p:childTnLst>
                                    <p:set>
                                      <p:cBhvr>
                                        <p:cTn id="580" dur="1" fill="hold">
                                          <p:stCondLst>
                                            <p:cond delay="0"/>
                                          </p:stCondLst>
                                        </p:cTn>
                                        <p:tgtEl>
                                          <p:spTgt spid="364">
                                            <p:txEl>
                                              <p:pRg st="7" end="7"/>
                                            </p:txEl>
                                          </p:spTgt>
                                        </p:tgtEl>
                                        <p:attrNameLst>
                                          <p:attrName>style.visibility</p:attrName>
                                        </p:attrNameLst>
                                      </p:cBhvr>
                                      <p:to>
                                        <p:strVal val="visible"/>
                                      </p:to>
                                    </p:set>
                                  </p:childTnLst>
                                </p:cTn>
                              </p:par>
                            </p:childTnLst>
                          </p:cTn>
                        </p:par>
                      </p:childTnLst>
                    </p:cTn>
                  </p:par>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36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1371600" y="28584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Kneser-Ney Smoothing II</a:t>
            </a:r>
            <a:endParaRPr b="0" lang="en-US" sz="3200" spc="-1" strike="noStrike">
              <a:latin typeface="Arial"/>
            </a:endParaRPr>
          </a:p>
        </p:txBody>
      </p:sp>
      <p:sp>
        <p:nvSpPr>
          <p:cNvPr id="370" name="CustomShape 2"/>
          <p:cNvSpPr/>
          <p:nvPr/>
        </p:nvSpPr>
        <p:spPr>
          <a:xfrm>
            <a:off x="457200" y="127620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How many times does w appear as a novel continuation:</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Normalized by the total number of word bigram types</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marL="457200">
              <a:lnSpc>
                <a:spcPct val="100000"/>
              </a:lnSpc>
              <a:spcBef>
                <a:spcPts val="320"/>
              </a:spcBef>
            </a:pPr>
            <a:endParaRPr b="0" lang="en-US" sz="2000" spc="-1" strike="noStrike">
              <a:latin typeface="Arial"/>
            </a:endParaRPr>
          </a:p>
          <a:p>
            <a:pPr marL="457200">
              <a:lnSpc>
                <a:spcPct val="100000"/>
              </a:lnSpc>
              <a:spcBef>
                <a:spcPts val="320"/>
              </a:spcBef>
            </a:pPr>
            <a:endParaRPr b="0" lang="en-US" sz="2000" spc="-1" strike="noStrike">
              <a:latin typeface="Arial"/>
            </a:endParaRPr>
          </a:p>
        </p:txBody>
      </p:sp>
      <p:pic>
        <p:nvPicPr>
          <p:cNvPr id="371" name="" descr=""/>
          <p:cNvPicPr/>
          <p:nvPr/>
        </p:nvPicPr>
        <p:blipFill>
          <a:blip r:embed="rId1"/>
          <a:stretch/>
        </p:blipFill>
        <p:spPr>
          <a:xfrm>
            <a:off x="965160" y="3670200"/>
            <a:ext cx="6831720" cy="1167840"/>
          </a:xfrm>
          <a:prstGeom prst="rect">
            <a:avLst/>
          </a:prstGeom>
          <a:ln>
            <a:noFill/>
          </a:ln>
        </p:spPr>
      </p:pic>
      <p:pic>
        <p:nvPicPr>
          <p:cNvPr id="372" name="" descr=""/>
          <p:cNvPicPr/>
          <p:nvPr/>
        </p:nvPicPr>
        <p:blipFill>
          <a:blip r:embed="rId2"/>
          <a:stretch/>
        </p:blipFill>
        <p:spPr>
          <a:xfrm>
            <a:off x="1676520" y="1727280"/>
            <a:ext cx="4596840" cy="443880"/>
          </a:xfrm>
          <a:prstGeom prst="rect">
            <a:avLst/>
          </a:prstGeom>
          <a:ln>
            <a:noFill/>
          </a:ln>
        </p:spPr>
      </p:pic>
      <p:pic>
        <p:nvPicPr>
          <p:cNvPr id="373" name="" descr=""/>
          <p:cNvPicPr/>
          <p:nvPr/>
        </p:nvPicPr>
        <p:blipFill>
          <a:blip r:embed="rId3"/>
          <a:stretch/>
        </p:blipFill>
        <p:spPr>
          <a:xfrm>
            <a:off x="2019240" y="2908440"/>
            <a:ext cx="3606120" cy="558000"/>
          </a:xfrm>
          <a:prstGeom prst="rect">
            <a:avLst/>
          </a:prstGeom>
          <a:ln>
            <a:noFill/>
          </a:ln>
        </p:spPr>
      </p:pic>
    </p:spTree>
  </p:cSld>
  <mc:AlternateContent>
    <mc:Choice Requires="p14">
      <p:transition spd="slow" p14:dur="2000"/>
    </mc:Choice>
    <mc:Fallback>
      <p:transition spd="slow"/>
    </mc:Fallback>
  </mc:AlternateContent>
  <p:timing>
    <p:tnLst>
      <p:par>
        <p:cTn id="585" dur="indefinite" restart="never" nodeType="tmRoot">
          <p:childTnLst>
            <p:seq>
              <p:cTn id="586" dur="indefinite" nodeType="mainSeq">
                <p:childTnLst>
                  <p:par>
                    <p:cTn id="587" fill="hold">
                      <p:stCondLst>
                        <p:cond delay="0"/>
                      </p:stCondLst>
                      <p:childTnLst>
                        <p:par>
                          <p:cTn id="588" fill="hold">
                            <p:stCondLst>
                              <p:cond delay="0"/>
                            </p:stCondLst>
                            <p:childTnLst>
                              <p:par>
                                <p:cTn id="589" nodeType="withEffect" fill="hold" presetClass="entr" presetID="1">
                                  <p:stCondLst>
                                    <p:cond delay="0"/>
                                  </p:stCondLst>
                                  <p:childTnLst>
                                    <p:set>
                                      <p:cBhvr>
                                        <p:cTn id="590" dur="1" fill="hold">
                                          <p:stCondLst>
                                            <p:cond delay="0"/>
                                          </p:stCondLst>
                                        </p:cTn>
                                        <p:tgtEl>
                                          <p:spTgt spid="370">
                                            <p:txEl>
                                              <p:pRg st="0" end="0"/>
                                            </p:txEl>
                                          </p:spTgt>
                                        </p:tgtEl>
                                        <p:attrNameLst>
                                          <p:attrName>style.visibility</p:attrName>
                                        </p:attrNameLst>
                                      </p:cBhvr>
                                      <p:to>
                                        <p:strVal val="visible"/>
                                      </p:to>
                                    </p:set>
                                  </p:childTnLst>
                                </p:cTn>
                              </p:par>
                            </p:childTnLst>
                          </p:cTn>
                        </p:par>
                      </p:childTnLst>
                    </p:cTn>
                  </p:par>
                  <p:par>
                    <p:cTn id="591" fill="hold">
                      <p:stCondLst>
                        <p:cond delay="indefinite"/>
                      </p:stCondLst>
                      <p:childTnLst>
                        <p:par>
                          <p:cTn id="592" fill="hold">
                            <p:stCondLst>
                              <p:cond delay="0"/>
                            </p:stCondLst>
                            <p:childTnLst>
                              <p:par>
                                <p:cTn id="593" nodeType="clickEffect" fill="hold" presetClass="entr" presetID="1">
                                  <p:stCondLst>
                                    <p:cond delay="0"/>
                                  </p:stCondLst>
                                  <p:childTnLst>
                                    <p:set>
                                      <p:cBhvr>
                                        <p:cTn id="594" dur="1" fill="hold">
                                          <p:stCondLst>
                                            <p:cond delay="0"/>
                                          </p:stCondLst>
                                        </p:cTn>
                                        <p:tgtEl>
                                          <p:spTgt spid="370">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CustomShape 1"/>
          <p:cNvSpPr/>
          <p:nvPr/>
        </p:nvSpPr>
        <p:spPr>
          <a:xfrm>
            <a:off x="1371600" y="28584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Kneser-Ney Smoothing III</a:t>
            </a:r>
            <a:endParaRPr b="0" lang="en-US" sz="3200" spc="-1" strike="noStrike">
              <a:latin typeface="Arial"/>
            </a:endParaRPr>
          </a:p>
        </p:txBody>
      </p:sp>
      <p:sp>
        <p:nvSpPr>
          <p:cNvPr id="375" name="CustomShape 2"/>
          <p:cNvSpPr/>
          <p:nvPr/>
        </p:nvSpPr>
        <p:spPr>
          <a:xfrm>
            <a:off x="457200" y="120024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Alternative metaphor: The number of  # of word types seen to precede w</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normalized by the # of words preceding all words:</a:t>
            </a: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a:lnSpc>
                <a:spcPct val="100000"/>
              </a:lnSpc>
              <a:spcBef>
                <a:spcPts val="400"/>
              </a:spcBef>
            </a:pPr>
            <a:endParaRPr b="0" lang="en-US" sz="2000" spc="-1" strike="noStrike">
              <a:latin typeface="Arial"/>
            </a:endParaRPr>
          </a:p>
          <a:p>
            <a:pPr marL="343080" indent="-34200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A frequent word (Francisco) occurring in only one context (San) will have a low continuation probability</a:t>
            </a:r>
            <a:endParaRPr b="0" lang="en-US" sz="2000" spc="-1" strike="noStrike">
              <a:latin typeface="Arial"/>
            </a:endParaRPr>
          </a:p>
          <a:p>
            <a:pPr marL="457200">
              <a:lnSpc>
                <a:spcPct val="100000"/>
              </a:lnSpc>
              <a:spcBef>
                <a:spcPts val="320"/>
              </a:spcBef>
            </a:pPr>
            <a:endParaRPr b="0" lang="en-US" sz="2000" spc="-1" strike="noStrike">
              <a:latin typeface="Arial"/>
            </a:endParaRPr>
          </a:p>
          <a:p>
            <a:pPr marL="457200">
              <a:lnSpc>
                <a:spcPct val="100000"/>
              </a:lnSpc>
              <a:spcBef>
                <a:spcPts val="320"/>
              </a:spcBef>
            </a:pPr>
            <a:endParaRPr b="0" lang="en-US" sz="2000" spc="-1" strike="noStrike">
              <a:latin typeface="Arial"/>
            </a:endParaRPr>
          </a:p>
          <a:p>
            <a:pPr marL="457200">
              <a:lnSpc>
                <a:spcPct val="100000"/>
              </a:lnSpc>
              <a:spcBef>
                <a:spcPts val="320"/>
              </a:spcBef>
            </a:pPr>
            <a:endParaRPr b="0" lang="en-US" sz="2000" spc="-1" strike="noStrike">
              <a:latin typeface="Arial"/>
            </a:endParaRPr>
          </a:p>
        </p:txBody>
      </p:sp>
      <p:pic>
        <p:nvPicPr>
          <p:cNvPr id="376" name="" descr=""/>
          <p:cNvPicPr/>
          <p:nvPr/>
        </p:nvPicPr>
        <p:blipFill>
          <a:blip r:embed="rId1"/>
          <a:stretch/>
        </p:blipFill>
        <p:spPr>
          <a:xfrm>
            <a:off x="1295280" y="2870280"/>
            <a:ext cx="5511240" cy="1193040"/>
          </a:xfrm>
          <a:prstGeom prst="rect">
            <a:avLst/>
          </a:prstGeom>
          <a:ln>
            <a:noFill/>
          </a:ln>
        </p:spPr>
      </p:pic>
      <p:pic>
        <p:nvPicPr>
          <p:cNvPr id="377" name="" descr=""/>
          <p:cNvPicPr/>
          <p:nvPr/>
        </p:nvPicPr>
        <p:blipFill>
          <a:blip r:embed="rId2"/>
          <a:stretch/>
        </p:blipFill>
        <p:spPr>
          <a:xfrm>
            <a:off x="2590920" y="1803240"/>
            <a:ext cx="2869560" cy="456480"/>
          </a:xfrm>
          <a:prstGeom prst="rect">
            <a:avLst/>
          </a:prstGeom>
          <a:ln>
            <a:noFill/>
          </a:ln>
        </p:spPr>
      </p:pic>
    </p:spTree>
  </p:cSld>
  <mc:AlternateContent>
    <mc:Choice Requires="p14">
      <p:transition spd="slow" p14:dur="2000"/>
    </mc:Choice>
    <mc:Fallback>
      <p:transition spd="slow"/>
    </mc:Fallback>
  </mc:AlternateContent>
  <p:timing>
    <p:tnLst>
      <p:par>
        <p:cTn id="595" dur="indefinite" restart="never" nodeType="tmRoot">
          <p:childTnLst>
            <p:seq>
              <p:cTn id="596" dur="indefinite" nodeType="mainSeq">
                <p:childTnLst>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375">
                                            <p:txEl>
                                              <p:pRg st="0" end="0"/>
                                            </p:txEl>
                                          </p:spTgt>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375">
                                            <p:txEl>
                                              <p:pRg st="3" end="3"/>
                                            </p:txEl>
                                          </p:spTgt>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0"/>
                                          </p:stCondLst>
                                        </p:cTn>
                                        <p:tgtEl>
                                          <p:spTgt spid="375">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Kneser-Ney Smoothing IV</a:t>
            </a:r>
            <a:endParaRPr b="0" lang="en-US" sz="3200" spc="-1" strike="noStrike">
              <a:latin typeface="Arial"/>
            </a:endParaRPr>
          </a:p>
        </p:txBody>
      </p:sp>
      <p:sp>
        <p:nvSpPr>
          <p:cNvPr id="379"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marL="457200">
              <a:lnSpc>
                <a:spcPct val="100000"/>
              </a:lnSpc>
              <a:spcBef>
                <a:spcPts val="320"/>
              </a:spcBef>
            </a:pPr>
            <a:endParaRPr b="0" lang="en-US" sz="1800" spc="-1" strike="noStrike">
              <a:latin typeface="Arial"/>
            </a:endParaRPr>
          </a:p>
          <a:p>
            <a:pPr marL="457200">
              <a:lnSpc>
                <a:spcPct val="100000"/>
              </a:lnSpc>
            </a:pPr>
            <a:endParaRPr b="0" lang="en-US" sz="1800" spc="-1" strike="noStrike">
              <a:latin typeface="Arial"/>
            </a:endParaRPr>
          </a:p>
        </p:txBody>
      </p:sp>
      <p:sp>
        <p:nvSpPr>
          <p:cNvPr id="380" name="CustomShape 3"/>
          <p:cNvSpPr/>
          <p:nvPr/>
        </p:nvSpPr>
        <p:spPr>
          <a:xfrm>
            <a:off x="304920" y="4705200"/>
            <a:ext cx="1980000" cy="342000"/>
          </a:xfrm>
          <a:prstGeom prst="rect">
            <a:avLst/>
          </a:prstGeom>
          <a:noFill/>
          <a:ln w="9360">
            <a:noFill/>
          </a:ln>
        </p:spPr>
        <p:style>
          <a:lnRef idx="0"/>
          <a:fillRef idx="0"/>
          <a:effectRef idx="0"/>
          <a:fontRef idx="minor"/>
        </p:style>
        <p:txBody>
          <a:bodyPr lIns="90000" rIns="90000" tIns="45000" bIns="45000">
            <a:noAutofit/>
          </a:bodyPr>
          <a:p>
            <a:pPr>
              <a:lnSpc>
                <a:spcPct val="100000"/>
              </a:lnSpc>
            </a:pPr>
            <a:fld id="{82F4AA18-CBB0-49E9-8875-4DF992B0CD53}" type="slidenum">
              <a:rPr b="0" lang="en-US" sz="1400" spc="-1" strike="noStrike">
                <a:solidFill>
                  <a:srgbClr val="000000"/>
                </a:solidFill>
                <a:latin typeface="Calibri"/>
                <a:ea typeface="ＭＳ Ｐゴシック"/>
              </a:rPr>
              <a:t>&lt;number&gt;</a:t>
            </a:fld>
            <a:endParaRPr b="0" lang="en-US" sz="1400" spc="-1" strike="noStrike">
              <a:latin typeface="Arial"/>
            </a:endParaRPr>
          </a:p>
        </p:txBody>
      </p:sp>
      <p:sp>
        <p:nvSpPr>
          <p:cNvPr id="381" name="CustomShape 4"/>
          <p:cNvSpPr/>
          <p:nvPr/>
        </p:nvSpPr>
        <p:spPr>
          <a:xfrm>
            <a:off x="-254880" y="2647800"/>
            <a:ext cx="783792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ＭＳ Ｐゴシック"/>
              </a:rPr>
              <a:t>λ is a normalizing constant; the probability mass we’ve discounted</a:t>
            </a:r>
            <a:endParaRPr b="0" lang="en-US" sz="1800" spc="-1" strike="noStrike">
              <a:latin typeface="Arial"/>
            </a:endParaRPr>
          </a:p>
        </p:txBody>
      </p:sp>
      <p:sp>
        <p:nvSpPr>
          <p:cNvPr id="382" name="CustomShape 5"/>
          <p:cNvSpPr/>
          <p:nvPr/>
        </p:nvSpPr>
        <p:spPr>
          <a:xfrm>
            <a:off x="677880" y="4400640"/>
            <a:ext cx="262584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ff0000"/>
                </a:solidFill>
                <a:latin typeface="Lucida Sans"/>
                <a:ea typeface="ＭＳ Ｐゴシック"/>
              </a:rPr>
              <a:t>the normalized discount</a:t>
            </a:r>
            <a:endParaRPr b="0" lang="en-US" sz="1600" spc="-1" strike="noStrike">
              <a:latin typeface="Arial"/>
            </a:endParaRPr>
          </a:p>
        </p:txBody>
      </p:sp>
      <p:sp>
        <p:nvSpPr>
          <p:cNvPr id="383" name="CustomShape 6"/>
          <p:cNvSpPr/>
          <p:nvPr/>
        </p:nvSpPr>
        <p:spPr>
          <a:xfrm>
            <a:off x="4114800" y="4248000"/>
            <a:ext cx="4418640" cy="758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ff0000"/>
                </a:solidFill>
                <a:latin typeface="Lucida Sans"/>
                <a:ea typeface="ＭＳ Ｐゴシック"/>
              </a:rPr>
              <a:t>The number of word types that can follow w</a:t>
            </a:r>
            <a:r>
              <a:rPr b="0" lang="en-US" sz="1400" spc="-1" strike="noStrike" baseline="-25000">
                <a:solidFill>
                  <a:srgbClr val="ff0000"/>
                </a:solidFill>
                <a:latin typeface="Lucida Sans"/>
                <a:ea typeface="ＭＳ Ｐゴシック"/>
              </a:rPr>
              <a:t>i-1</a:t>
            </a:r>
            <a:r>
              <a:rPr b="0" lang="en-US" sz="1400" spc="-1" strike="noStrike">
                <a:solidFill>
                  <a:srgbClr val="ff0000"/>
                </a:solidFill>
                <a:latin typeface="Lucida Sans"/>
                <a:ea typeface="ＭＳ Ｐゴシック"/>
              </a:rPr>
              <a:t> </a:t>
            </a:r>
            <a:endParaRPr b="0" lang="en-US" sz="1400" spc="-1" strike="noStrike">
              <a:latin typeface="Arial"/>
            </a:endParaRPr>
          </a:p>
          <a:p>
            <a:pPr>
              <a:lnSpc>
                <a:spcPct val="100000"/>
              </a:lnSpc>
            </a:pPr>
            <a:r>
              <a:rPr b="0" lang="en-US" sz="1400" spc="-1" strike="noStrike">
                <a:solidFill>
                  <a:srgbClr val="ff0000"/>
                </a:solidFill>
                <a:latin typeface="Lucida Sans"/>
                <a:ea typeface="ＭＳ Ｐゴシック"/>
              </a:rPr>
              <a:t>= # of word types we discounted</a:t>
            </a:r>
            <a:endParaRPr b="0" lang="en-US" sz="1400" spc="-1" strike="noStrike">
              <a:latin typeface="Arial"/>
            </a:endParaRPr>
          </a:p>
          <a:p>
            <a:pPr>
              <a:lnSpc>
                <a:spcPct val="100000"/>
              </a:lnSpc>
            </a:pPr>
            <a:r>
              <a:rPr b="0" lang="en-US" sz="1400" spc="-1" strike="noStrike">
                <a:solidFill>
                  <a:srgbClr val="ff0000"/>
                </a:solidFill>
                <a:latin typeface="Lucida Sans"/>
                <a:ea typeface="ＭＳ Ｐゴシック"/>
              </a:rPr>
              <a:t>= # of times we applied normalized discount</a:t>
            </a:r>
            <a:endParaRPr b="0" lang="en-US" sz="1400" spc="-1" strike="noStrike">
              <a:latin typeface="Arial"/>
            </a:endParaRPr>
          </a:p>
        </p:txBody>
      </p:sp>
      <p:sp>
        <p:nvSpPr>
          <p:cNvPr id="384" name="CustomShape 7"/>
          <p:cNvSpPr/>
          <p:nvPr/>
        </p:nvSpPr>
        <p:spPr>
          <a:xfrm flipV="1">
            <a:off x="2362320" y="3942000"/>
            <a:ext cx="303840" cy="379800"/>
          </a:xfrm>
          <a:custGeom>
            <a:avLst/>
            <a:gdLst/>
            <a:ahLst/>
            <a:rect l="l" t="t" r="r" b="b"/>
            <a:pathLst>
              <a:path w="21600" h="21600">
                <a:moveTo>
                  <a:pt x="0" y="0"/>
                </a:moveTo>
                <a:lnTo>
                  <a:pt x="21600" y="21600"/>
                </a:lnTo>
              </a:path>
            </a:pathLst>
          </a:custGeom>
          <a:gradFill rotWithShape="0">
            <a:gsLst>
              <a:gs pos="0">
                <a:srgbClr val="a50021"/>
              </a:gs>
              <a:gs pos="100000">
                <a:srgbClr val="000000">
                  <a:alpha val="0"/>
                </a:srgbClr>
              </a:gs>
            </a:gsLst>
            <a:lin ang="0"/>
          </a:gradFill>
          <a:ln w="9360">
            <a:solidFill>
              <a:schemeClr val="tx1"/>
            </a:solidFill>
            <a:miter/>
            <a:tailEnd len="med" type="triangle" w="med"/>
          </a:ln>
        </p:spPr>
        <p:style>
          <a:lnRef idx="0"/>
          <a:fillRef idx="0"/>
          <a:effectRef idx="0"/>
          <a:fontRef idx="minor"/>
        </p:style>
      </p:sp>
      <p:sp>
        <p:nvSpPr>
          <p:cNvPr id="385" name="CustomShape 8"/>
          <p:cNvSpPr/>
          <p:nvPr/>
        </p:nvSpPr>
        <p:spPr>
          <a:xfrm flipH="1" flipV="1">
            <a:off x="4646880" y="3942000"/>
            <a:ext cx="75240" cy="379800"/>
          </a:xfrm>
          <a:custGeom>
            <a:avLst/>
            <a:gdLst/>
            <a:ahLst/>
            <a:rect l="l" t="t" r="r" b="b"/>
            <a:pathLst>
              <a:path w="21600" h="21600">
                <a:moveTo>
                  <a:pt x="0" y="0"/>
                </a:moveTo>
                <a:lnTo>
                  <a:pt x="21600" y="21600"/>
                </a:lnTo>
              </a:path>
            </a:pathLst>
          </a:custGeom>
          <a:gradFill rotWithShape="0">
            <a:gsLst>
              <a:gs pos="0">
                <a:srgbClr val="a50021"/>
              </a:gs>
              <a:gs pos="100000">
                <a:srgbClr val="000000">
                  <a:alpha val="0"/>
                </a:srgbClr>
              </a:gs>
            </a:gsLst>
            <a:lin ang="10800000"/>
          </a:gradFill>
          <a:ln w="9360">
            <a:solidFill>
              <a:schemeClr val="tx1"/>
            </a:solidFill>
            <a:miter/>
            <a:tailEnd len="med" type="triangle" w="med"/>
          </a:ln>
        </p:spPr>
        <p:style>
          <a:lnRef idx="0"/>
          <a:fillRef idx="0"/>
          <a:effectRef idx="0"/>
          <a:fontRef idx="minor"/>
        </p:style>
      </p:sp>
      <p:pic>
        <p:nvPicPr>
          <p:cNvPr id="386" name="" descr=""/>
          <p:cNvPicPr/>
          <p:nvPr/>
        </p:nvPicPr>
        <p:blipFill>
          <a:blip r:embed="rId1"/>
          <a:stretch/>
        </p:blipFill>
        <p:spPr>
          <a:xfrm>
            <a:off x="393840" y="1498680"/>
            <a:ext cx="8089200" cy="913680"/>
          </a:xfrm>
          <a:prstGeom prst="rect">
            <a:avLst/>
          </a:prstGeom>
          <a:ln>
            <a:noFill/>
          </a:ln>
        </p:spPr>
      </p:pic>
      <p:pic>
        <p:nvPicPr>
          <p:cNvPr id="387" name="" descr=""/>
          <p:cNvPicPr/>
          <p:nvPr/>
        </p:nvPicPr>
        <p:blipFill>
          <a:blip r:embed="rId2"/>
          <a:stretch/>
        </p:blipFill>
        <p:spPr>
          <a:xfrm>
            <a:off x="1523880" y="3174840"/>
            <a:ext cx="4723560" cy="926280"/>
          </a:xfrm>
          <a:prstGeom prst="rect">
            <a:avLst/>
          </a:prstGeom>
          <a:ln>
            <a:noFill/>
          </a:ln>
        </p:spPr>
      </p:pic>
    </p:spTree>
  </p:cSld>
  <mc:AlternateContent>
    <mc:Choice Requires="p14">
      <p:transition spd="slow" p14:dur="2000"/>
    </mc:Choice>
    <mc:Fallback>
      <p:transition spd="slow"/>
    </mc:Fallback>
  </mc:AlternateContent>
  <p:timing>
    <p:tnLst>
      <p:par>
        <p:cTn id="609" dur="indefinite" restart="never" nodeType="tmRoot">
          <p:childTnLst>
            <p:seq>
              <p:cTn id="610" dur="indefinite" nodeType="mainSeq">
                <p:childTnLst>
                  <p:par>
                    <p:cTn id="611" fill="hold">
                      <p:stCondLst>
                        <p:cond delay="indefinite"/>
                      </p:stCondLst>
                      <p:childTnLst>
                        <p:par>
                          <p:cTn id="612" fill="hold">
                            <p:stCondLst>
                              <p:cond delay="0"/>
                            </p:stCondLst>
                            <p:childTnLst>
                              <p:par>
                                <p:cTn id="613" nodeType="clickEffect" fill="hold" presetClass="entr" presetID="1">
                                  <p:stCondLst>
                                    <p:cond delay="0"/>
                                  </p:stCondLst>
                                  <p:childTnLst>
                                    <p:set>
                                      <p:cBhvr>
                                        <p:cTn id="614" dur="1" fill="hold">
                                          <p:stCondLst>
                                            <p:cond delay="0"/>
                                          </p:stCondLst>
                                        </p:cTn>
                                        <p:tgtEl>
                                          <p:spTgt spid="381">
                                            <p:txEl>
                                              <p:pRg st="0" end="0"/>
                                            </p:txEl>
                                          </p:spTgt>
                                        </p:tgtEl>
                                        <p:attrNameLst>
                                          <p:attrName>style.visibility</p:attrName>
                                        </p:attrNameLst>
                                      </p:cBhvr>
                                      <p:to>
                                        <p:strVal val="visible"/>
                                      </p:to>
                                    </p:set>
                                  </p:childTnLst>
                                </p:cTn>
                              </p:par>
                            </p:childTnLst>
                          </p:cTn>
                        </p:par>
                      </p:childTnLst>
                    </p:cTn>
                  </p:par>
                  <p:par>
                    <p:cTn id="615" fill="hold">
                      <p:stCondLst>
                        <p:cond delay="indefinite"/>
                      </p:stCondLst>
                      <p:childTnLst>
                        <p:par>
                          <p:cTn id="616" fill="hold">
                            <p:stCondLst>
                              <p:cond delay="0"/>
                            </p:stCondLst>
                            <p:childTnLst>
                              <p:par>
                                <p:cTn id="617" nodeType="clickEffect" fill="hold" presetClass="entr" presetID="1">
                                  <p:stCondLst>
                                    <p:cond delay="0"/>
                                  </p:stCondLst>
                                  <p:childTnLst>
                                    <p:set>
                                      <p:cBhvr>
                                        <p:cTn id="618" dur="1" fill="hold">
                                          <p:stCondLst>
                                            <p:cond delay="0"/>
                                          </p:stCondLst>
                                        </p:cTn>
                                        <p:tgtEl>
                                          <p:spTgt spid="382"/>
                                        </p:tgtEl>
                                        <p:attrNameLst>
                                          <p:attrName>style.visibility</p:attrName>
                                        </p:attrNameLst>
                                      </p:cBhvr>
                                      <p:to>
                                        <p:strVal val="visible"/>
                                      </p:to>
                                    </p:set>
                                  </p:childTnLst>
                                </p:cTn>
                              </p:par>
                              <p:par>
                                <p:cTn id="619" nodeType="withEffect" fill="hold" presetClass="entr" presetID="1">
                                  <p:stCondLst>
                                    <p:cond delay="0"/>
                                  </p:stCondLst>
                                  <p:childTnLst>
                                    <p:set>
                                      <p:cBhvr>
                                        <p:cTn id="620" dur="1" fill="hold">
                                          <p:stCondLst>
                                            <p:cond delay="0"/>
                                          </p:stCondLst>
                                        </p:cTn>
                                        <p:tgtEl>
                                          <p:spTgt spid="384"/>
                                        </p:tgtEl>
                                        <p:attrNameLst>
                                          <p:attrName>style.visibility</p:attrName>
                                        </p:attrNameLst>
                                      </p:cBhvr>
                                      <p:to>
                                        <p:strVal val="visible"/>
                                      </p:to>
                                    </p:set>
                                  </p:childTnLst>
                                </p:cTn>
                              </p:par>
                            </p:childTnLst>
                          </p:cTn>
                        </p:par>
                      </p:childTnLst>
                    </p:cTn>
                  </p:par>
                  <p:par>
                    <p:cTn id="621" fill="hold">
                      <p:stCondLst>
                        <p:cond delay="indefinite"/>
                      </p:stCondLst>
                      <p:childTnLst>
                        <p:par>
                          <p:cTn id="622" fill="hold">
                            <p:stCondLst>
                              <p:cond delay="0"/>
                            </p:stCondLst>
                            <p:childTnLst>
                              <p:par>
                                <p:cTn id="623" nodeType="clickEffect" fill="hold" presetClass="entr" presetID="1">
                                  <p:stCondLst>
                                    <p:cond delay="0"/>
                                  </p:stCondLst>
                                  <p:childTnLst>
                                    <p:set>
                                      <p:cBhvr>
                                        <p:cTn id="624" dur="1" fill="hold">
                                          <p:stCondLst>
                                            <p:cond delay="0"/>
                                          </p:stCondLst>
                                        </p:cTn>
                                        <p:tgtEl>
                                          <p:spTgt spid="383"/>
                                        </p:tgtEl>
                                        <p:attrNameLst>
                                          <p:attrName>style.visibility</p:attrName>
                                        </p:attrNameLst>
                                      </p:cBhvr>
                                      <p:to>
                                        <p:strVal val="visible"/>
                                      </p:to>
                                    </p:set>
                                  </p:childTnLst>
                                </p:cTn>
                              </p:par>
                              <p:par>
                                <p:cTn id="625" nodeType="withEffect" fill="hold" presetClass="entr" presetID="1">
                                  <p:stCondLst>
                                    <p:cond delay="0"/>
                                  </p:stCondLst>
                                  <p:childTnLst>
                                    <p:set>
                                      <p:cBhvr>
                                        <p:cTn id="626"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CustomShape 1"/>
          <p:cNvSpPr/>
          <p:nvPr/>
        </p:nvSpPr>
        <p:spPr>
          <a:xfrm>
            <a:off x="1371600" y="38088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Arial"/>
                <a:ea typeface="ＭＳ Ｐゴシック"/>
              </a:rPr>
              <a:t>Kneser-Ney Smoothing: Recursive formulation</a:t>
            </a:r>
            <a:endParaRPr b="0" lang="en-US" sz="3200" spc="-1" strike="noStrike">
              <a:latin typeface="Arial"/>
            </a:endParaRPr>
          </a:p>
        </p:txBody>
      </p:sp>
      <p:sp>
        <p:nvSpPr>
          <p:cNvPr id="389" name="CustomShape 2"/>
          <p:cNvSpPr/>
          <p:nvPr/>
        </p:nvSpPr>
        <p:spPr>
          <a:xfrm>
            <a:off x="304920" y="1352520"/>
            <a:ext cx="8533440" cy="3580200"/>
          </a:xfrm>
          <a:prstGeom prst="rect">
            <a:avLst/>
          </a:prstGeom>
          <a:noFill/>
          <a:ln>
            <a:noFill/>
          </a:ln>
        </p:spPr>
        <p:style>
          <a:lnRef idx="0"/>
          <a:fillRef idx="0"/>
          <a:effectRef idx="0"/>
          <a:fontRef idx="minor"/>
        </p:style>
        <p:txBody>
          <a:bodyPr lIns="90000" rIns="90000" tIns="45000" bIns="45000">
            <a:noAutofit/>
          </a:bodyPr>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a:lnSpc>
                <a:spcPct val="100000"/>
              </a:lnSpc>
            </a:pPr>
            <a:endParaRPr b="0" lang="en-US" sz="1800" spc="-1" strike="noStrike">
              <a:latin typeface="Arial"/>
            </a:endParaRPr>
          </a:p>
          <a:p>
            <a:pPr marL="457200">
              <a:lnSpc>
                <a:spcPct val="100000"/>
              </a:lnSpc>
              <a:spcBef>
                <a:spcPts val="320"/>
              </a:spcBef>
            </a:pPr>
            <a:endParaRPr b="0" lang="en-US" sz="1800" spc="-1" strike="noStrike">
              <a:latin typeface="Arial"/>
            </a:endParaRPr>
          </a:p>
          <a:p>
            <a:pPr marL="457200">
              <a:lnSpc>
                <a:spcPct val="100000"/>
              </a:lnSpc>
            </a:pPr>
            <a:endParaRPr b="0" lang="en-US" sz="1800" spc="-1" strike="noStrike">
              <a:latin typeface="Arial"/>
            </a:endParaRPr>
          </a:p>
        </p:txBody>
      </p:sp>
      <p:sp>
        <p:nvSpPr>
          <p:cNvPr id="390" name="CustomShape 3"/>
          <p:cNvSpPr/>
          <p:nvPr/>
        </p:nvSpPr>
        <p:spPr>
          <a:xfrm>
            <a:off x="304920" y="4705200"/>
            <a:ext cx="1980000" cy="342000"/>
          </a:xfrm>
          <a:prstGeom prst="rect">
            <a:avLst/>
          </a:prstGeom>
          <a:noFill/>
          <a:ln w="9360">
            <a:noFill/>
          </a:ln>
        </p:spPr>
        <p:style>
          <a:lnRef idx="0"/>
          <a:fillRef idx="0"/>
          <a:effectRef idx="0"/>
          <a:fontRef idx="minor"/>
        </p:style>
        <p:txBody>
          <a:bodyPr lIns="90000" rIns="90000" tIns="45000" bIns="45000">
            <a:noAutofit/>
          </a:bodyPr>
          <a:p>
            <a:pPr>
              <a:lnSpc>
                <a:spcPct val="100000"/>
              </a:lnSpc>
            </a:pPr>
            <a:fld id="{1FCE4BC5-E8DE-4B36-B35B-F1597F984699}" type="slidenum">
              <a:rPr b="0" lang="en-US" sz="1400" spc="-1" strike="noStrike">
                <a:solidFill>
                  <a:srgbClr val="000000"/>
                </a:solidFill>
                <a:latin typeface="Calibri"/>
                <a:ea typeface="ＭＳ Ｐゴシック"/>
              </a:rPr>
              <a:t>&lt;number&gt;</a:t>
            </a:fld>
            <a:endParaRPr b="0" lang="en-US" sz="1400" spc="-1" strike="noStrike">
              <a:latin typeface="Arial"/>
            </a:endParaRPr>
          </a:p>
        </p:txBody>
      </p:sp>
      <p:sp>
        <p:nvSpPr>
          <p:cNvPr id="391" name="CustomShape 4"/>
          <p:cNvSpPr/>
          <p:nvPr/>
        </p:nvSpPr>
        <p:spPr>
          <a:xfrm>
            <a:off x="145080" y="4476600"/>
            <a:ext cx="7901640" cy="363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Lucida Sans"/>
                <a:ea typeface="ＭＳ Ｐゴシック"/>
              </a:rPr>
              <a:t>Continuation count = Number of unique single word contexts for </a:t>
            </a:r>
            <a:r>
              <a:rPr b="0" lang="en-US" sz="1800" spc="-1" strike="noStrike">
                <a:solidFill>
                  <a:srgbClr val="000000"/>
                </a:solidFill>
                <a:latin typeface="Wingdings"/>
                <a:ea typeface="Wingdings"/>
              </a:rPr>
              <a:t></a:t>
            </a:r>
            <a:endParaRPr b="0" lang="en-US" sz="1800" spc="-1" strike="noStrike">
              <a:latin typeface="Arial"/>
            </a:endParaRPr>
          </a:p>
        </p:txBody>
      </p:sp>
      <p:pic>
        <p:nvPicPr>
          <p:cNvPr id="392" name="" descr=""/>
          <p:cNvPicPr/>
          <p:nvPr/>
        </p:nvPicPr>
        <p:blipFill>
          <a:blip r:embed="rId1"/>
          <a:stretch/>
        </p:blipFill>
        <p:spPr>
          <a:xfrm>
            <a:off x="-12600" y="1612800"/>
            <a:ext cx="8825760" cy="1002600"/>
          </a:xfrm>
          <a:prstGeom prst="rect">
            <a:avLst/>
          </a:prstGeom>
          <a:ln>
            <a:noFill/>
          </a:ln>
        </p:spPr>
      </p:pic>
      <p:pic>
        <p:nvPicPr>
          <p:cNvPr id="393" name="" descr=""/>
          <p:cNvPicPr/>
          <p:nvPr/>
        </p:nvPicPr>
        <p:blipFill>
          <a:blip r:embed="rId2"/>
          <a:stretch/>
        </p:blipFill>
        <p:spPr>
          <a:xfrm>
            <a:off x="1257480" y="2921040"/>
            <a:ext cx="6705000" cy="116784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CustomShape 1"/>
          <p:cNvSpPr/>
          <p:nvPr/>
        </p:nvSpPr>
        <p:spPr>
          <a:xfrm>
            <a:off x="4572000" y="819000"/>
            <a:ext cx="3889800" cy="1370520"/>
          </a:xfrm>
          <a:prstGeom prst="rect">
            <a:avLst/>
          </a:prstGeom>
          <a:noFill/>
          <a:ln>
            <a:noFill/>
          </a:ln>
        </p:spPr>
        <p:style>
          <a:lnRef idx="0"/>
          <a:fillRef idx="0"/>
          <a:effectRef idx="0"/>
          <a:fontRef idx="minor"/>
        </p:style>
        <p:txBody>
          <a:bodyPr lIns="90000" rIns="90000" tIns="45000" bIns="45000" anchor="b">
            <a:noAutofit/>
          </a:bodyPr>
          <a:p>
            <a:pPr algn="ctr">
              <a:lnSpc>
                <a:spcPct val="100000"/>
              </a:lnSpc>
            </a:pPr>
            <a:r>
              <a:rPr b="1" lang="en-US" sz="4400" spc="-1" strike="noStrike">
                <a:solidFill>
                  <a:srgbClr val="000000"/>
                </a:solidFill>
                <a:latin typeface="Lucida Sans"/>
                <a:ea typeface="ＭＳ Ｐゴシック"/>
              </a:rPr>
              <a:t>Language Modeling</a:t>
            </a:r>
            <a:endParaRPr b="0" lang="en-US" sz="4400" spc="-1" strike="noStrike">
              <a:latin typeface="Arial"/>
            </a:endParaRPr>
          </a:p>
        </p:txBody>
      </p:sp>
      <p:sp>
        <p:nvSpPr>
          <p:cNvPr id="395" name="CustomShape 2"/>
          <p:cNvSpPr/>
          <p:nvPr/>
        </p:nvSpPr>
        <p:spPr>
          <a:xfrm>
            <a:off x="4114800" y="2876400"/>
            <a:ext cx="4875840" cy="1675440"/>
          </a:xfrm>
          <a:prstGeom prst="rect">
            <a:avLst/>
          </a:prstGeom>
          <a:noFill/>
          <a:ln>
            <a:noFill/>
          </a:ln>
        </p:spPr>
        <p:style>
          <a:lnRef idx="0"/>
          <a:fillRef idx="0"/>
          <a:effectRef idx="0"/>
          <a:fontRef idx="minor"/>
        </p:style>
        <p:txBody>
          <a:bodyPr lIns="90000" rIns="90000" tIns="45000" bIns="45000">
            <a:noAutofit/>
          </a:bodyPr>
          <a:p>
            <a:pPr algn="ctr">
              <a:lnSpc>
                <a:spcPct val="100000"/>
              </a:lnSpc>
              <a:spcBef>
                <a:spcPts val="901"/>
              </a:spcBef>
            </a:pPr>
            <a:r>
              <a:rPr b="0" lang="en-US" sz="3200" spc="-1" strike="noStrike">
                <a:solidFill>
                  <a:srgbClr val="800000"/>
                </a:solidFill>
                <a:latin typeface="Lucida Sans"/>
                <a:ea typeface="ＭＳ Ｐゴシック"/>
              </a:rPr>
              <a:t>Advanced: </a:t>
            </a:r>
            <a:endParaRPr b="0" lang="en-US" sz="3200" spc="-1" strike="noStrike">
              <a:latin typeface="Arial"/>
            </a:endParaRPr>
          </a:p>
          <a:p>
            <a:pPr algn="ctr">
              <a:lnSpc>
                <a:spcPct val="100000"/>
              </a:lnSpc>
              <a:spcBef>
                <a:spcPts val="901"/>
              </a:spcBef>
            </a:pPr>
            <a:r>
              <a:rPr b="0" lang="en-US" sz="3200" spc="-1" strike="noStrike">
                <a:solidFill>
                  <a:srgbClr val="800000"/>
                </a:solidFill>
                <a:latin typeface="Lucida Sans"/>
                <a:ea typeface="ＭＳ Ｐゴシック"/>
              </a:rPr>
              <a:t>Kneser-Ney Smoothing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CustomShape 1"/>
          <p:cNvSpPr/>
          <p:nvPr/>
        </p:nvSpPr>
        <p:spPr>
          <a:xfrm>
            <a:off x="1371600" y="28584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Markov Assumption</a:t>
            </a:r>
            <a:endParaRPr b="0" lang="en-US" sz="3200" spc="-1" strike="noStrike">
              <a:latin typeface="Arial"/>
            </a:endParaRPr>
          </a:p>
        </p:txBody>
      </p:sp>
      <p:sp>
        <p:nvSpPr>
          <p:cNvPr id="147"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marL="343080" indent="-342000">
              <a:lnSpc>
                <a:spcPct val="100000"/>
              </a:lnSpc>
              <a:spcBef>
                <a:spcPts val="720"/>
              </a:spcBef>
              <a:buClr>
                <a:srgbClr val="cc0000"/>
              </a:buClr>
              <a:buFont typeface="Times"/>
              <a:buChar char="•"/>
            </a:pPr>
            <a:r>
              <a:rPr b="0" lang="en-US" sz="3600" spc="-1" strike="noStrike">
                <a:solidFill>
                  <a:srgbClr val="000000"/>
                </a:solidFill>
                <a:latin typeface="Calibri"/>
                <a:ea typeface="ＭＳ Ｐゴシック"/>
              </a:rPr>
              <a:t>Simplifying assumption:</a:t>
            </a:r>
            <a:endParaRPr b="0" lang="en-US" sz="3600" spc="-1" strike="noStrike">
              <a:latin typeface="Arial"/>
            </a:endParaRPr>
          </a:p>
          <a:p>
            <a:pPr marL="457200">
              <a:lnSpc>
                <a:spcPct val="100000"/>
              </a:lnSpc>
              <a:spcBef>
                <a:spcPts val="720"/>
              </a:spcBef>
            </a:pPr>
            <a:endParaRPr b="0" lang="en-US" sz="3600" spc="-1" strike="noStrike">
              <a:latin typeface="Arial"/>
            </a:endParaRPr>
          </a:p>
          <a:p>
            <a:pPr marL="457200">
              <a:lnSpc>
                <a:spcPct val="100000"/>
              </a:lnSpc>
              <a:spcBef>
                <a:spcPts val="641"/>
              </a:spcBef>
            </a:pPr>
            <a:endParaRPr b="0" lang="en-US" sz="3600" spc="-1" strike="noStrike">
              <a:latin typeface="Arial"/>
            </a:endParaRPr>
          </a:p>
          <a:p>
            <a:pPr marL="343080" indent="-342000">
              <a:lnSpc>
                <a:spcPct val="100000"/>
              </a:lnSpc>
              <a:spcBef>
                <a:spcPts val="720"/>
              </a:spcBef>
              <a:buClr>
                <a:srgbClr val="cc0000"/>
              </a:buClr>
              <a:buFont typeface="Times"/>
              <a:buChar char="•"/>
            </a:pPr>
            <a:r>
              <a:rPr b="0" lang="en-US" sz="3600" spc="-1" strike="noStrike">
                <a:solidFill>
                  <a:srgbClr val="000000"/>
                </a:solidFill>
                <a:latin typeface="Calibri"/>
                <a:ea typeface="ＭＳ Ｐゴシック"/>
              </a:rPr>
              <a:t>Or maybe</a:t>
            </a:r>
            <a:endParaRPr b="0" lang="en-US" sz="3600" spc="-1" strike="noStrike">
              <a:latin typeface="Arial"/>
            </a:endParaRPr>
          </a:p>
          <a:p>
            <a:pPr>
              <a:lnSpc>
                <a:spcPct val="100000"/>
              </a:lnSpc>
              <a:spcBef>
                <a:spcPts val="479"/>
              </a:spcBef>
            </a:pPr>
            <a:endParaRPr b="0" lang="en-US" sz="3600" spc="-1" strike="noStrike">
              <a:latin typeface="Arial"/>
            </a:endParaRPr>
          </a:p>
          <a:p>
            <a:pPr marL="343080" indent="-342000">
              <a:lnSpc>
                <a:spcPct val="100000"/>
              </a:lnSpc>
              <a:spcBef>
                <a:spcPts val="479"/>
              </a:spcBef>
            </a:pPr>
            <a:endParaRPr b="0" lang="en-US" sz="3600" spc="-1" strike="noStrike">
              <a:latin typeface="Arial"/>
            </a:endParaRPr>
          </a:p>
        </p:txBody>
      </p:sp>
      <p:pic>
        <p:nvPicPr>
          <p:cNvPr id="148" name="Picture 1" descr="225px-AAMarkov.jpg"/>
          <p:cNvPicPr/>
          <p:nvPr/>
        </p:nvPicPr>
        <p:blipFill>
          <a:blip r:embed="rId1"/>
          <a:stretch/>
        </p:blipFill>
        <p:spPr>
          <a:xfrm>
            <a:off x="7086600" y="133200"/>
            <a:ext cx="1473840" cy="1919880"/>
          </a:xfrm>
          <a:prstGeom prst="rect">
            <a:avLst/>
          </a:prstGeom>
          <a:ln>
            <a:noFill/>
          </a:ln>
        </p:spPr>
      </p:pic>
      <p:sp>
        <p:nvSpPr>
          <p:cNvPr id="149" name="CustomShape 3"/>
          <p:cNvSpPr/>
          <p:nvPr/>
        </p:nvSpPr>
        <p:spPr>
          <a:xfrm>
            <a:off x="7071480" y="1928520"/>
            <a:ext cx="1636560" cy="33300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alibri"/>
                <a:ea typeface="ＭＳ Ｐゴシック"/>
              </a:rPr>
              <a:t>Andrei Markov</a:t>
            </a:r>
            <a:endParaRPr b="0" lang="en-US" sz="1600" spc="-1" strike="noStrike">
              <a:latin typeface="Arial"/>
            </a:endParaRPr>
          </a:p>
        </p:txBody>
      </p:sp>
      <p:pic>
        <p:nvPicPr>
          <p:cNvPr id="150" name="" descr=""/>
          <p:cNvPicPr/>
          <p:nvPr/>
        </p:nvPicPr>
        <p:blipFill>
          <a:blip r:embed="rId2"/>
          <a:stretch/>
        </p:blipFill>
        <p:spPr>
          <a:xfrm>
            <a:off x="457200" y="2463840"/>
            <a:ext cx="7695360" cy="1002600"/>
          </a:xfrm>
          <a:prstGeom prst="rect">
            <a:avLst/>
          </a:prstGeom>
          <a:ln>
            <a:noFill/>
          </a:ln>
        </p:spPr>
      </p:pic>
      <p:pic>
        <p:nvPicPr>
          <p:cNvPr id="151" name="" descr=""/>
          <p:cNvPicPr/>
          <p:nvPr/>
        </p:nvPicPr>
        <p:blipFill>
          <a:blip r:embed="rId3"/>
          <a:stretch/>
        </p:blipFill>
        <p:spPr>
          <a:xfrm>
            <a:off x="228600" y="4178160"/>
            <a:ext cx="8914680" cy="951840"/>
          </a:xfrm>
          <a:prstGeom prst="rect">
            <a:avLst/>
          </a:prstGeom>
          <a:ln>
            <a:noFill/>
          </a:ln>
        </p:spPr>
      </p:pic>
    </p:spTree>
  </p:cSld>
  <mc:AlternateContent>
    <mc:Choice Requires="p14">
      <p:transition spd="slow" p14:dur="2000"/>
    </mc:Choice>
    <mc:Fallback>
      <p:transition spd="slow"/>
    </mc:Fallback>
  </mc:AlternateContent>
  <p:timing>
    <p:tnLst>
      <p:par>
        <p:cTn id="103" dur="indefinite" restart="never" nodeType="tmRoot">
          <p:childTnLst>
            <p:seq>
              <p:cTn id="104" dur="indefinite" nodeType="mainSeq">
                <p:childTnLst>
                  <p:par>
                    <p:cTn id="105" fill="hold">
                      <p:stCondLst>
                        <p:cond delay="0"/>
                      </p:stCondLst>
                      <p:childTnLst>
                        <p:par>
                          <p:cTn id="106" fill="hold">
                            <p:stCondLst>
                              <p:cond delay="0"/>
                            </p:stCondLst>
                            <p:childTnLst>
                              <p:par>
                                <p:cTn id="107" nodeType="withEffect" fill="hold" presetClass="entr" presetID="1">
                                  <p:stCondLst>
                                    <p:cond delay="0"/>
                                  </p:stCondLst>
                                  <p:childTnLst>
                                    <p:set>
                                      <p:cBhvr>
                                        <p:cTn id="108" dur="1" fill="hold">
                                          <p:stCondLst>
                                            <p:cond delay="0"/>
                                          </p:stCondLst>
                                        </p:cTn>
                                        <p:tgtEl>
                                          <p:spTgt spid="147">
                                            <p:txEl>
                                              <p:pRg st="0" end="0"/>
                                            </p:tx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14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CustomShape 1"/>
          <p:cNvSpPr/>
          <p:nvPr/>
        </p:nvSpPr>
        <p:spPr>
          <a:xfrm>
            <a:off x="1371600" y="285840"/>
            <a:ext cx="7466400" cy="741960"/>
          </a:xfrm>
          <a:prstGeom prst="rect">
            <a:avLst/>
          </a:prstGeom>
          <a:noFill/>
          <a:ln>
            <a:noFill/>
          </a:ln>
        </p:spPr>
        <p:style>
          <a:lnRef idx="0"/>
          <a:fillRef idx="0"/>
          <a:effectRef idx="0"/>
          <a:fontRef idx="minor"/>
        </p:style>
        <p:txBody>
          <a:bodyPr lIns="90000" rIns="90000" tIns="45000" bIns="45000" anchor="b">
            <a:noAutofit/>
          </a:bodyPr>
          <a:p>
            <a:pPr>
              <a:lnSpc>
                <a:spcPct val="100000"/>
              </a:lnSpc>
            </a:pPr>
            <a:r>
              <a:rPr b="1" lang="en-US" sz="3200" spc="-1" strike="noStrike">
                <a:solidFill>
                  <a:srgbClr val="000000"/>
                </a:solidFill>
                <a:latin typeface="Calibri"/>
                <a:ea typeface="ＭＳ Ｐゴシック"/>
              </a:rPr>
              <a:t>Markov Assumption</a:t>
            </a:r>
            <a:endParaRPr b="0" lang="en-US" sz="3200" spc="-1" strike="noStrike">
              <a:latin typeface="Arial"/>
            </a:endParaRPr>
          </a:p>
        </p:txBody>
      </p:sp>
      <p:sp>
        <p:nvSpPr>
          <p:cNvPr id="153" name="CustomShape 2"/>
          <p:cNvSpPr/>
          <p:nvPr/>
        </p:nvSpPr>
        <p:spPr>
          <a:xfrm>
            <a:off x="304920" y="1352520"/>
            <a:ext cx="8533440" cy="333252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720"/>
              </a:spcBef>
            </a:pPr>
            <a:endParaRPr b="0" lang="en-US" sz="1800" spc="-1" strike="noStrike">
              <a:latin typeface="Arial"/>
            </a:endParaRPr>
          </a:p>
          <a:p>
            <a:pPr>
              <a:lnSpc>
                <a:spcPct val="100000"/>
              </a:lnSpc>
              <a:spcBef>
                <a:spcPts val="641"/>
              </a:spcBef>
            </a:pPr>
            <a:endParaRPr b="0" lang="en-US" sz="1800" spc="-1" strike="noStrike">
              <a:latin typeface="Arial"/>
            </a:endParaRPr>
          </a:p>
          <a:p>
            <a:pPr marL="343080" indent="-342000">
              <a:lnSpc>
                <a:spcPct val="100000"/>
              </a:lnSpc>
              <a:spcBef>
                <a:spcPts val="641"/>
              </a:spcBef>
              <a:buClr>
                <a:srgbClr val="cc0000"/>
              </a:buClr>
              <a:buFont typeface="Times"/>
              <a:buChar char="•"/>
            </a:pPr>
            <a:r>
              <a:rPr b="0" lang="en-US" sz="3200" spc="-1" strike="noStrike">
                <a:solidFill>
                  <a:srgbClr val="000000"/>
                </a:solidFill>
                <a:latin typeface="Calibri"/>
                <a:ea typeface="ＭＳ Ｐゴシック"/>
              </a:rPr>
              <a:t>In other words, we approximate each component in the product</a:t>
            </a:r>
            <a:endParaRPr b="0" lang="en-US" sz="3200" spc="-1" strike="noStrike">
              <a:latin typeface="Arial"/>
            </a:endParaRPr>
          </a:p>
          <a:p>
            <a:pPr>
              <a:lnSpc>
                <a:spcPct val="100000"/>
              </a:lnSpc>
              <a:spcBef>
                <a:spcPts val="720"/>
              </a:spcBef>
            </a:pPr>
            <a:endParaRPr b="0" lang="en-US" sz="3200" spc="-1" strike="noStrike">
              <a:latin typeface="Arial"/>
            </a:endParaRPr>
          </a:p>
          <a:p>
            <a:pPr>
              <a:lnSpc>
                <a:spcPct val="100000"/>
              </a:lnSpc>
            </a:pPr>
            <a:endParaRPr b="0" lang="en-US" sz="3200" spc="-1" strike="noStrike">
              <a:latin typeface="Arial"/>
            </a:endParaRPr>
          </a:p>
          <a:p>
            <a:pPr>
              <a:lnSpc>
                <a:spcPct val="100000"/>
              </a:lnSpc>
              <a:spcBef>
                <a:spcPts val="479"/>
              </a:spcBef>
            </a:pPr>
            <a:endParaRPr b="0" lang="en-US" sz="3200" spc="-1" strike="noStrike">
              <a:latin typeface="Arial"/>
            </a:endParaRPr>
          </a:p>
          <a:p>
            <a:pPr marL="343080" indent="-342000">
              <a:lnSpc>
                <a:spcPct val="100000"/>
              </a:lnSpc>
              <a:spcBef>
                <a:spcPts val="479"/>
              </a:spcBef>
            </a:pPr>
            <a:endParaRPr b="0" lang="en-US" sz="3200" spc="-1" strike="noStrike">
              <a:latin typeface="Arial"/>
            </a:endParaRPr>
          </a:p>
        </p:txBody>
      </p:sp>
      <p:pic>
        <p:nvPicPr>
          <p:cNvPr id="154" name="" descr=""/>
          <p:cNvPicPr/>
          <p:nvPr/>
        </p:nvPicPr>
        <p:blipFill>
          <a:blip r:embed="rId1"/>
          <a:stretch/>
        </p:blipFill>
        <p:spPr>
          <a:xfrm>
            <a:off x="838080" y="1422360"/>
            <a:ext cx="7098480" cy="1078920"/>
          </a:xfrm>
          <a:prstGeom prst="rect">
            <a:avLst/>
          </a:prstGeom>
          <a:ln>
            <a:noFill/>
          </a:ln>
        </p:spPr>
      </p:pic>
      <p:pic>
        <p:nvPicPr>
          <p:cNvPr id="155" name="" descr=""/>
          <p:cNvPicPr/>
          <p:nvPr/>
        </p:nvPicPr>
        <p:blipFill>
          <a:blip r:embed="rId2"/>
          <a:stretch/>
        </p:blipFill>
        <p:spPr>
          <a:xfrm>
            <a:off x="533520" y="3784680"/>
            <a:ext cx="8597160" cy="62172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NLP-jurafsky.potx</Template>
  <TotalTime>11833</TotalTime>
  <Application>LibreOffice/6.3.2.2$Linux_X86_64 LibreOffice_project/30$Build-2</Application>
  <Words>2768</Words>
  <Paragraphs>660</Paragraphs>
  <Company>Stanford University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2010-04-19T15:31:24Z</dcterms:created>
  <dc:creator>Christopher Manning</dc:creator>
  <dc:description/>
  <dc:language>en-US</dc:language>
  <cp:lastModifiedBy>Motaz Saad</cp:lastModifiedBy>
  <dcterms:modified xsi:type="dcterms:W3CDTF">2019-11-06T17:06:32Z</dcterms:modified>
  <cp:revision>207</cp:revision>
  <dc:subject/>
  <dc:title>Information Extraction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15.0030</vt:lpwstr>
  </property>
  <property fmtid="{D5CDD505-2E9C-101B-9397-08002B2CF9AE}" pid="3" name="Company">
    <vt:lpwstr>Stanford University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64</vt:i4>
  </property>
  <property fmtid="{D5CDD505-2E9C-101B-9397-08002B2CF9AE}" pid="9" name="PresentationFormat">
    <vt:lpwstr>On-screen Show (16:9)</vt:lpwstr>
  </property>
  <property fmtid="{D5CDD505-2E9C-101B-9397-08002B2CF9AE}" pid="10" name="ScaleCrop">
    <vt:bool>0</vt:bool>
  </property>
  <property fmtid="{D5CDD505-2E9C-101B-9397-08002B2CF9AE}" pid="11" name="ShareDoc">
    <vt:bool>0</vt:bool>
  </property>
  <property fmtid="{D5CDD505-2E9C-101B-9397-08002B2CF9AE}" pid="12" name="Slides">
    <vt:i4>76</vt:i4>
  </property>
</Properties>
</file>